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78" r:id="rId3"/>
    <p:sldId id="262" r:id="rId4"/>
    <p:sldId id="273" r:id="rId5"/>
    <p:sldId id="275" r:id="rId6"/>
    <p:sldId id="260" r:id="rId7"/>
    <p:sldId id="279" r:id="rId8"/>
    <p:sldId id="271" r:id="rId9"/>
    <p:sldId id="259" r:id="rId10"/>
    <p:sldId id="263" r:id="rId11"/>
    <p:sldId id="264" r:id="rId12"/>
    <p:sldId id="265" r:id="rId13"/>
    <p:sldId id="266" r:id="rId14"/>
    <p:sldId id="270" r:id="rId15"/>
    <p:sldId id="272" r:id="rId16"/>
    <p:sldId id="261" r:id="rId17"/>
    <p:sldId id="274" r:id="rId18"/>
    <p:sldId id="268" r:id="rId19"/>
    <p:sldId id="276" r:id="rId20"/>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9" autoAdjust="0"/>
    <p:restoredTop sz="86323" autoAdjust="0"/>
  </p:normalViewPr>
  <p:slideViewPr>
    <p:cSldViewPr>
      <p:cViewPr varScale="1">
        <p:scale>
          <a:sx n="70" d="100"/>
          <a:sy n="70" d="100"/>
        </p:scale>
        <p:origin x="1264" y="5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46400" cy="4937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3713"/>
          </a:xfrm>
          <a:prstGeom prst="rect">
            <a:avLst/>
          </a:prstGeom>
        </p:spPr>
        <p:txBody>
          <a:bodyPr vert="horz" lIns="91440" tIns="45720" rIns="91440" bIns="45720" rtlCol="0"/>
          <a:lstStyle>
            <a:lvl1pPr algn="r">
              <a:defRPr sz="1200"/>
            </a:lvl1pPr>
          </a:lstStyle>
          <a:p>
            <a:fld id="{D2DD9D41-635A-4983-B1FF-829741BFB7BB}" type="datetimeFigureOut">
              <a:rPr lang="en-GB" smtClean="0"/>
              <a:t>07/07/2017</a:t>
            </a:fld>
            <a:endParaRPr lang="en-GB"/>
          </a:p>
        </p:txBody>
      </p:sp>
      <p:sp>
        <p:nvSpPr>
          <p:cNvPr id="4" name="Slide Image Placeholder 3"/>
          <p:cNvSpPr>
            <a:spLocks noGrp="1" noRot="1" noChangeAspect="1"/>
          </p:cNvSpPr>
          <p:nvPr>
            <p:ph type="sldImg" idx="2"/>
          </p:nvPr>
        </p:nvSpPr>
        <p:spPr>
          <a:xfrm>
            <a:off x="930275" y="741363"/>
            <a:ext cx="4937125" cy="37020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2" y="4691063"/>
            <a:ext cx="5438775" cy="44434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2" y="9378952"/>
            <a:ext cx="2946400" cy="493713"/>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378952"/>
            <a:ext cx="2946400" cy="493713"/>
          </a:xfrm>
          <a:prstGeom prst="rect">
            <a:avLst/>
          </a:prstGeom>
        </p:spPr>
        <p:txBody>
          <a:bodyPr vert="horz" lIns="91440" tIns="45720" rIns="91440" bIns="45720" rtlCol="0" anchor="b"/>
          <a:lstStyle>
            <a:lvl1pPr algn="r">
              <a:defRPr sz="1200"/>
            </a:lvl1pPr>
          </a:lstStyle>
          <a:p>
            <a:fld id="{58802DCA-0FC8-4E6F-A9E2-9D3CCA9E20C7}" type="slidenum">
              <a:rPr lang="en-GB" smtClean="0"/>
              <a:t>‹#›</a:t>
            </a:fld>
            <a:endParaRPr lang="en-GB"/>
          </a:p>
        </p:txBody>
      </p:sp>
    </p:spTree>
    <p:extLst>
      <p:ext uri="{BB962C8B-B14F-4D97-AF65-F5344CB8AC3E}">
        <p14:creationId xmlns:p14="http://schemas.microsoft.com/office/powerpoint/2010/main" val="14475741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8802DCA-0FC8-4E6F-A9E2-9D3CCA9E20C7}" type="slidenum">
              <a:rPr lang="en-GB" smtClean="0"/>
              <a:t>13</a:t>
            </a:fld>
            <a:endParaRPr lang="en-GB"/>
          </a:p>
        </p:txBody>
      </p:sp>
    </p:spTree>
    <p:extLst>
      <p:ext uri="{BB962C8B-B14F-4D97-AF65-F5344CB8AC3E}">
        <p14:creationId xmlns:p14="http://schemas.microsoft.com/office/powerpoint/2010/main" val="34048934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E639454-AF36-4B63-AA76-0F0B8F3C747F}" type="datetimeFigureOut">
              <a:rPr lang="en-GB" smtClean="0"/>
              <a:t>07/07/2017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193E833-E4FB-4DCD-A4B6-CCCEB0B56B8E}" type="slidenum">
              <a:rPr lang="en-GB" smtClean="0"/>
              <a:t>‹#›</a:t>
            </a:fld>
            <a:endParaRPr lang="en-GB"/>
          </a:p>
        </p:txBody>
      </p:sp>
    </p:spTree>
    <p:extLst>
      <p:ext uri="{BB962C8B-B14F-4D97-AF65-F5344CB8AC3E}">
        <p14:creationId xmlns:p14="http://schemas.microsoft.com/office/powerpoint/2010/main" val="821148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E639454-AF36-4B63-AA76-0F0B8F3C747F}" type="datetimeFigureOut">
              <a:rPr lang="en-GB" smtClean="0"/>
              <a:t>07/07/2017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193E833-E4FB-4DCD-A4B6-CCCEB0B56B8E}" type="slidenum">
              <a:rPr lang="en-GB" smtClean="0"/>
              <a:t>‹#›</a:t>
            </a:fld>
            <a:endParaRPr lang="en-GB"/>
          </a:p>
        </p:txBody>
      </p:sp>
    </p:spTree>
    <p:extLst>
      <p:ext uri="{BB962C8B-B14F-4D97-AF65-F5344CB8AC3E}">
        <p14:creationId xmlns:p14="http://schemas.microsoft.com/office/powerpoint/2010/main" val="630647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E639454-AF36-4B63-AA76-0F0B8F3C747F}" type="datetimeFigureOut">
              <a:rPr lang="en-GB" smtClean="0"/>
              <a:t>07/07/2017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193E833-E4FB-4DCD-A4B6-CCCEB0B56B8E}" type="slidenum">
              <a:rPr lang="en-GB" smtClean="0"/>
              <a:t>‹#›</a:t>
            </a:fld>
            <a:endParaRPr lang="en-GB"/>
          </a:p>
        </p:txBody>
      </p:sp>
    </p:spTree>
    <p:extLst>
      <p:ext uri="{BB962C8B-B14F-4D97-AF65-F5344CB8AC3E}">
        <p14:creationId xmlns:p14="http://schemas.microsoft.com/office/powerpoint/2010/main" val="2243153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E639454-AF36-4B63-AA76-0F0B8F3C747F}" type="datetimeFigureOut">
              <a:rPr lang="en-GB" smtClean="0"/>
              <a:t>07/07/2017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193E833-E4FB-4DCD-A4B6-CCCEB0B56B8E}" type="slidenum">
              <a:rPr lang="en-GB" smtClean="0"/>
              <a:t>‹#›</a:t>
            </a:fld>
            <a:endParaRPr lang="en-GB"/>
          </a:p>
        </p:txBody>
      </p:sp>
    </p:spTree>
    <p:extLst>
      <p:ext uri="{BB962C8B-B14F-4D97-AF65-F5344CB8AC3E}">
        <p14:creationId xmlns:p14="http://schemas.microsoft.com/office/powerpoint/2010/main" val="3707280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639454-AF36-4B63-AA76-0F0B8F3C747F}" type="datetimeFigureOut">
              <a:rPr lang="en-GB" smtClean="0"/>
              <a:t>07/07/2017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193E833-E4FB-4DCD-A4B6-CCCEB0B56B8E}" type="slidenum">
              <a:rPr lang="en-GB" smtClean="0"/>
              <a:t>‹#›</a:t>
            </a:fld>
            <a:endParaRPr lang="en-GB"/>
          </a:p>
        </p:txBody>
      </p:sp>
    </p:spTree>
    <p:extLst>
      <p:ext uri="{BB962C8B-B14F-4D97-AF65-F5344CB8AC3E}">
        <p14:creationId xmlns:p14="http://schemas.microsoft.com/office/powerpoint/2010/main" val="1669298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E639454-AF36-4B63-AA76-0F0B8F3C747F}" type="datetimeFigureOut">
              <a:rPr lang="en-GB" smtClean="0"/>
              <a:t>07/07/2017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193E833-E4FB-4DCD-A4B6-CCCEB0B56B8E}" type="slidenum">
              <a:rPr lang="en-GB" smtClean="0"/>
              <a:t>‹#›</a:t>
            </a:fld>
            <a:endParaRPr lang="en-GB"/>
          </a:p>
        </p:txBody>
      </p:sp>
    </p:spTree>
    <p:extLst>
      <p:ext uri="{BB962C8B-B14F-4D97-AF65-F5344CB8AC3E}">
        <p14:creationId xmlns:p14="http://schemas.microsoft.com/office/powerpoint/2010/main" val="1404681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E639454-AF36-4B63-AA76-0F0B8F3C747F}" type="datetimeFigureOut">
              <a:rPr lang="en-GB" smtClean="0"/>
              <a:t>07/07/2017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193E833-E4FB-4DCD-A4B6-CCCEB0B56B8E}" type="slidenum">
              <a:rPr lang="en-GB" smtClean="0"/>
              <a:t>‹#›</a:t>
            </a:fld>
            <a:endParaRPr lang="en-GB"/>
          </a:p>
        </p:txBody>
      </p:sp>
    </p:spTree>
    <p:extLst>
      <p:ext uri="{BB962C8B-B14F-4D97-AF65-F5344CB8AC3E}">
        <p14:creationId xmlns:p14="http://schemas.microsoft.com/office/powerpoint/2010/main" val="3945533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E639454-AF36-4B63-AA76-0F0B8F3C747F}" type="datetimeFigureOut">
              <a:rPr lang="en-GB" smtClean="0"/>
              <a:t>07/07/2017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193E833-E4FB-4DCD-A4B6-CCCEB0B56B8E}" type="slidenum">
              <a:rPr lang="en-GB" smtClean="0"/>
              <a:t>‹#›</a:t>
            </a:fld>
            <a:endParaRPr lang="en-GB"/>
          </a:p>
        </p:txBody>
      </p:sp>
    </p:spTree>
    <p:extLst>
      <p:ext uri="{BB962C8B-B14F-4D97-AF65-F5344CB8AC3E}">
        <p14:creationId xmlns:p14="http://schemas.microsoft.com/office/powerpoint/2010/main" val="4274106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639454-AF36-4B63-AA76-0F0B8F3C747F}" type="datetimeFigureOut">
              <a:rPr lang="en-GB" smtClean="0"/>
              <a:t>07/07/2017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193E833-E4FB-4DCD-A4B6-CCCEB0B56B8E}" type="slidenum">
              <a:rPr lang="en-GB" smtClean="0"/>
              <a:t>‹#›</a:t>
            </a:fld>
            <a:endParaRPr lang="en-GB"/>
          </a:p>
        </p:txBody>
      </p:sp>
    </p:spTree>
    <p:extLst>
      <p:ext uri="{BB962C8B-B14F-4D97-AF65-F5344CB8AC3E}">
        <p14:creationId xmlns:p14="http://schemas.microsoft.com/office/powerpoint/2010/main" val="572396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639454-AF36-4B63-AA76-0F0B8F3C747F}" type="datetimeFigureOut">
              <a:rPr lang="en-GB" smtClean="0"/>
              <a:t>07/07/2017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193E833-E4FB-4DCD-A4B6-CCCEB0B56B8E}" type="slidenum">
              <a:rPr lang="en-GB" smtClean="0"/>
              <a:t>‹#›</a:t>
            </a:fld>
            <a:endParaRPr lang="en-GB"/>
          </a:p>
        </p:txBody>
      </p:sp>
    </p:spTree>
    <p:extLst>
      <p:ext uri="{BB962C8B-B14F-4D97-AF65-F5344CB8AC3E}">
        <p14:creationId xmlns:p14="http://schemas.microsoft.com/office/powerpoint/2010/main" val="282085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639454-AF36-4B63-AA76-0F0B8F3C747F}" type="datetimeFigureOut">
              <a:rPr lang="en-GB" smtClean="0"/>
              <a:t>07/07/2017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193E833-E4FB-4DCD-A4B6-CCCEB0B56B8E}" type="slidenum">
              <a:rPr lang="en-GB" smtClean="0"/>
              <a:t>‹#›</a:t>
            </a:fld>
            <a:endParaRPr lang="en-GB"/>
          </a:p>
        </p:txBody>
      </p:sp>
    </p:spTree>
    <p:extLst>
      <p:ext uri="{BB962C8B-B14F-4D97-AF65-F5344CB8AC3E}">
        <p14:creationId xmlns:p14="http://schemas.microsoft.com/office/powerpoint/2010/main" val="4026854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639454-AF36-4B63-AA76-0F0B8F3C747F}" type="datetimeFigureOut">
              <a:rPr lang="en-GB" smtClean="0"/>
              <a:t>07/07/2017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93E833-E4FB-4DCD-A4B6-CCCEB0B56B8E}" type="slidenum">
              <a:rPr lang="en-GB" smtClean="0"/>
              <a:t>‹#›</a:t>
            </a:fld>
            <a:endParaRPr lang="en-GB"/>
          </a:p>
        </p:txBody>
      </p:sp>
    </p:spTree>
    <p:extLst>
      <p:ext uri="{BB962C8B-B14F-4D97-AF65-F5344CB8AC3E}">
        <p14:creationId xmlns:p14="http://schemas.microsoft.com/office/powerpoint/2010/main" val="4257678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bbc.co.uk/news/world-africa-14033767" TargetMode="External"/><Relationship Id="rId2" Type="http://schemas.openxmlformats.org/officeDocument/2006/relationships/hyperlink" Target="http://www.redcross.org.uk/What-we-do/Refugee-services/Refugees-true-stories/Video-diaries" TargetMode="External"/><Relationship Id="rId1" Type="http://schemas.openxmlformats.org/officeDocument/2006/relationships/slideLayout" Target="../slideLayouts/slideLayout2.xml"/><Relationship Id="rId4" Type="http://schemas.openxmlformats.org/officeDocument/2006/relationships/hyperlink" Target="http://www.bbc.co.uk/news/world-africa-14017637"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www.mercycorps.org.uk/files/file1185791109.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504" y="116632"/>
            <a:ext cx="8856984" cy="648072"/>
          </a:xfrm>
          <a:ln w="28575">
            <a:solidFill>
              <a:srgbClr val="FF0000"/>
            </a:solidFill>
          </a:ln>
        </p:spPr>
        <p:txBody>
          <a:bodyPr>
            <a:normAutofit/>
          </a:bodyPr>
          <a:lstStyle/>
          <a:p>
            <a:r>
              <a:rPr lang="en-GB" sz="2800" u="sng" dirty="0">
                <a:latin typeface="Comic Sans MS" pitchFamily="66" charset="0"/>
              </a:rPr>
              <a:t>Refugee Migrants</a:t>
            </a:r>
          </a:p>
        </p:txBody>
      </p:sp>
      <p:sp>
        <p:nvSpPr>
          <p:cNvPr id="3" name="Subtitle 2"/>
          <p:cNvSpPr>
            <a:spLocks noGrp="1"/>
          </p:cNvSpPr>
          <p:nvPr>
            <p:ph type="subTitle" idx="1"/>
          </p:nvPr>
        </p:nvSpPr>
        <p:spPr>
          <a:xfrm>
            <a:off x="107504" y="836712"/>
            <a:ext cx="8856984" cy="864096"/>
          </a:xfrm>
          <a:ln w="28575">
            <a:solidFill>
              <a:srgbClr val="FFC000"/>
            </a:solidFill>
          </a:ln>
        </p:spPr>
        <p:txBody>
          <a:bodyPr>
            <a:normAutofit/>
          </a:bodyPr>
          <a:lstStyle/>
          <a:p>
            <a:pPr algn="l"/>
            <a:r>
              <a:rPr lang="en-GB" sz="2400" u="sng" dirty="0">
                <a:solidFill>
                  <a:schemeClr val="tx1"/>
                </a:solidFill>
                <a:latin typeface="Comic Sans MS" pitchFamily="66" charset="0"/>
              </a:rPr>
              <a:t>Learning Objective</a:t>
            </a:r>
            <a:r>
              <a:rPr lang="en-GB" sz="2400" dirty="0">
                <a:solidFill>
                  <a:schemeClr val="tx1"/>
                </a:solidFill>
                <a:latin typeface="Comic Sans MS" pitchFamily="66" charset="0"/>
              </a:rPr>
              <a:t>: Explain what a refugee is and explain some of the difficulties they may face</a:t>
            </a:r>
            <a:endParaRPr lang="en-GB" sz="2400" dirty="0">
              <a:latin typeface="Comic Sans MS" pitchFamily="66" charset="0"/>
            </a:endParaRPr>
          </a:p>
        </p:txBody>
      </p:sp>
      <p:sp>
        <p:nvSpPr>
          <p:cNvPr id="4" name="TextBox 3"/>
          <p:cNvSpPr txBox="1"/>
          <p:nvPr/>
        </p:nvSpPr>
        <p:spPr>
          <a:xfrm>
            <a:off x="107504" y="2132856"/>
            <a:ext cx="5544616" cy="4154984"/>
          </a:xfrm>
          <a:prstGeom prst="rect">
            <a:avLst/>
          </a:prstGeom>
          <a:noFill/>
          <a:ln w="28575">
            <a:solidFill>
              <a:srgbClr val="00FF00"/>
            </a:solidFill>
          </a:ln>
        </p:spPr>
        <p:txBody>
          <a:bodyPr wrap="square" rtlCol="0">
            <a:spAutoFit/>
          </a:bodyPr>
          <a:lstStyle/>
          <a:p>
            <a:r>
              <a:rPr lang="en-GB" sz="2400" u="sng" dirty="0">
                <a:latin typeface="Comic Sans MS" pitchFamily="66" charset="0"/>
              </a:rPr>
              <a:t>Starter: </a:t>
            </a:r>
          </a:p>
          <a:p>
            <a:endParaRPr lang="en-GB" sz="2400" dirty="0">
              <a:latin typeface="Comic Sans MS" pitchFamily="66" charset="0"/>
            </a:endParaRPr>
          </a:p>
          <a:p>
            <a:r>
              <a:rPr lang="en-GB" sz="2400" dirty="0">
                <a:latin typeface="Comic Sans MS" pitchFamily="66" charset="0"/>
              </a:rPr>
              <a:t>1. Give one negative impact of migration on a receiving country.</a:t>
            </a:r>
          </a:p>
          <a:p>
            <a:endParaRPr lang="en-GB" sz="2400" dirty="0">
              <a:latin typeface="Comic Sans MS" pitchFamily="66" charset="0"/>
            </a:endParaRPr>
          </a:p>
          <a:p>
            <a:r>
              <a:rPr lang="en-GB" sz="2400" dirty="0">
                <a:latin typeface="Comic Sans MS" pitchFamily="66" charset="0"/>
              </a:rPr>
              <a:t>2. Give one positive impact of migration on a source country. </a:t>
            </a:r>
          </a:p>
          <a:p>
            <a:endParaRPr lang="en-GB" sz="2400" dirty="0">
              <a:latin typeface="Comic Sans MS" pitchFamily="66" charset="0"/>
            </a:endParaRPr>
          </a:p>
          <a:p>
            <a:r>
              <a:rPr lang="en-GB" sz="2400" i="1" dirty="0">
                <a:latin typeface="Comic Sans MS" pitchFamily="66" charset="0"/>
              </a:rPr>
              <a:t>‘3. Refugees move solely because of PUSH factors’</a:t>
            </a:r>
            <a:r>
              <a:rPr lang="en-GB" sz="2400" dirty="0">
                <a:latin typeface="Comic Sans MS" pitchFamily="66" charset="0"/>
              </a:rPr>
              <a:t>. Suggest what this means. </a:t>
            </a:r>
            <a:endParaRPr lang="en-GB" sz="2000" dirty="0">
              <a:latin typeface="Comic Sans MS" pitchFamily="66" charset="0"/>
            </a:endParaRPr>
          </a:p>
        </p:txBody>
      </p:sp>
      <p:pic>
        <p:nvPicPr>
          <p:cNvPr id="1026" name="Picture 2" descr="http://3.bp.blogspot.com/-Hge2xRCFuvU/Tf9AOw4pnwI/AAAAAAAAA8A/qlgbaRdOwIs/s1600/IRC_CHA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8144" y="2060848"/>
            <a:ext cx="2880320" cy="439248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7232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endParaRPr lang="en-GB"/>
          </a:p>
        </p:txBody>
      </p:sp>
      <p:pic>
        <p:nvPicPr>
          <p:cNvPr id="2050" name="Picture 2" descr="http://upload.wikimedia.org/wikipedia/commons/f/f0/Rwandan_refugee_camp_in_east_Zai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614" y="-171400"/>
            <a:ext cx="10440477" cy="699512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899592" y="6021288"/>
            <a:ext cx="2160240" cy="400110"/>
          </a:xfrm>
          <a:prstGeom prst="rect">
            <a:avLst/>
          </a:prstGeom>
          <a:solidFill>
            <a:schemeClr val="bg1"/>
          </a:solidFill>
          <a:ln>
            <a:solidFill>
              <a:schemeClr val="tx1"/>
            </a:solidFill>
          </a:ln>
        </p:spPr>
        <p:txBody>
          <a:bodyPr wrap="square" rtlCol="0">
            <a:spAutoFit/>
          </a:bodyPr>
          <a:lstStyle/>
          <a:p>
            <a:r>
              <a:rPr lang="en-GB" sz="2000" dirty="0">
                <a:latin typeface="Comic Sans MS" pitchFamily="66" charset="0"/>
              </a:rPr>
              <a:t>Source 1</a:t>
            </a:r>
          </a:p>
        </p:txBody>
      </p:sp>
    </p:spTree>
    <p:extLst>
      <p:ext uri="{BB962C8B-B14F-4D97-AF65-F5344CB8AC3E}">
        <p14:creationId xmlns:p14="http://schemas.microsoft.com/office/powerpoint/2010/main" val="3837920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endParaRPr lang="en-GB"/>
          </a:p>
        </p:txBody>
      </p:sp>
      <p:pic>
        <p:nvPicPr>
          <p:cNvPr id="4098" name="Picture 2" descr="http://delany-making-a-difference.wikispaces.com/file/view/refugee-spie-1.jpg/106838355/refugee-spi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940" y="0"/>
            <a:ext cx="9585078" cy="684260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899592" y="6021288"/>
            <a:ext cx="2160240" cy="400110"/>
          </a:xfrm>
          <a:prstGeom prst="rect">
            <a:avLst/>
          </a:prstGeom>
          <a:solidFill>
            <a:schemeClr val="bg1"/>
          </a:solidFill>
          <a:ln>
            <a:solidFill>
              <a:schemeClr val="tx1"/>
            </a:solidFill>
          </a:ln>
        </p:spPr>
        <p:txBody>
          <a:bodyPr wrap="square" rtlCol="0">
            <a:spAutoFit/>
          </a:bodyPr>
          <a:lstStyle/>
          <a:p>
            <a:r>
              <a:rPr lang="en-GB" sz="2000" dirty="0">
                <a:latin typeface="Comic Sans MS" pitchFamily="66" charset="0"/>
              </a:rPr>
              <a:t>Source 2</a:t>
            </a:r>
          </a:p>
        </p:txBody>
      </p:sp>
    </p:spTree>
    <p:extLst>
      <p:ext uri="{BB962C8B-B14F-4D97-AF65-F5344CB8AC3E}">
        <p14:creationId xmlns:p14="http://schemas.microsoft.com/office/powerpoint/2010/main" val="3953029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endParaRPr lang="en-GB"/>
          </a:p>
        </p:txBody>
      </p:sp>
      <p:pic>
        <p:nvPicPr>
          <p:cNvPr id="3074" name="Picture 2" descr="http://upload.wikimedia.org/wikipedia/en/6/6e/Young-refugee-delhi194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528" y="0"/>
            <a:ext cx="10423199" cy="69487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899592" y="6021288"/>
            <a:ext cx="2160240" cy="400110"/>
          </a:xfrm>
          <a:prstGeom prst="rect">
            <a:avLst/>
          </a:prstGeom>
          <a:solidFill>
            <a:schemeClr val="bg1"/>
          </a:solidFill>
          <a:ln>
            <a:solidFill>
              <a:schemeClr val="tx1"/>
            </a:solidFill>
          </a:ln>
        </p:spPr>
        <p:txBody>
          <a:bodyPr wrap="square" rtlCol="0">
            <a:spAutoFit/>
          </a:bodyPr>
          <a:lstStyle/>
          <a:p>
            <a:r>
              <a:rPr lang="en-GB" sz="2000" dirty="0">
                <a:latin typeface="Comic Sans MS" pitchFamily="66" charset="0"/>
              </a:rPr>
              <a:t>Source 3</a:t>
            </a:r>
          </a:p>
        </p:txBody>
      </p:sp>
    </p:spTree>
    <p:extLst>
      <p:ext uri="{BB962C8B-B14F-4D97-AF65-F5344CB8AC3E}">
        <p14:creationId xmlns:p14="http://schemas.microsoft.com/office/powerpoint/2010/main" val="62485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endParaRPr lang="en-GB"/>
          </a:p>
        </p:txBody>
      </p:sp>
      <p:pic>
        <p:nvPicPr>
          <p:cNvPr id="5122" name="Picture 2" descr="http://www.sokwanele.com/system/files/images/refugee_childre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0743" y="0"/>
            <a:ext cx="9584743" cy="70294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515825" y="5373216"/>
            <a:ext cx="2088232" cy="400110"/>
          </a:xfrm>
          <a:prstGeom prst="rect">
            <a:avLst/>
          </a:prstGeom>
          <a:solidFill>
            <a:schemeClr val="bg1"/>
          </a:solidFill>
        </p:spPr>
        <p:txBody>
          <a:bodyPr wrap="square" rtlCol="0">
            <a:spAutoFit/>
          </a:bodyPr>
          <a:lstStyle/>
          <a:p>
            <a:r>
              <a:rPr lang="en-GB" sz="2000" dirty="0">
                <a:latin typeface="Comic Sans MS" pitchFamily="66" charset="0"/>
              </a:rPr>
              <a:t>Source 4</a:t>
            </a:r>
          </a:p>
        </p:txBody>
      </p:sp>
    </p:spTree>
    <p:extLst>
      <p:ext uri="{BB962C8B-B14F-4D97-AF65-F5344CB8AC3E}">
        <p14:creationId xmlns:p14="http://schemas.microsoft.com/office/powerpoint/2010/main" val="1522220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endParaRPr lang="en-GB"/>
          </a:p>
        </p:txBody>
      </p:sp>
      <p:pic>
        <p:nvPicPr>
          <p:cNvPr id="6146" name="Picture 2" descr="http://blogs.warwick.ac.uk/images/mhillebrandt/2008/01/30/refugees.jpg?maxWidth=5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148"/>
            <a:ext cx="9080500" cy="689114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899592" y="6021288"/>
            <a:ext cx="2160240" cy="400110"/>
          </a:xfrm>
          <a:prstGeom prst="rect">
            <a:avLst/>
          </a:prstGeom>
          <a:solidFill>
            <a:schemeClr val="bg1"/>
          </a:solidFill>
          <a:ln>
            <a:solidFill>
              <a:schemeClr val="tx1"/>
            </a:solidFill>
          </a:ln>
        </p:spPr>
        <p:txBody>
          <a:bodyPr wrap="square" rtlCol="0">
            <a:spAutoFit/>
          </a:bodyPr>
          <a:lstStyle/>
          <a:p>
            <a:r>
              <a:rPr lang="en-GB" sz="2000" dirty="0">
                <a:latin typeface="Comic Sans MS" pitchFamily="66" charset="0"/>
              </a:rPr>
              <a:t>Source 5</a:t>
            </a:r>
          </a:p>
        </p:txBody>
      </p:sp>
    </p:spTree>
    <p:extLst>
      <p:ext uri="{BB962C8B-B14F-4D97-AF65-F5344CB8AC3E}">
        <p14:creationId xmlns:p14="http://schemas.microsoft.com/office/powerpoint/2010/main" val="23685332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1000" y="692696"/>
            <a:ext cx="8640960" cy="5114542"/>
          </a:xfrm>
          <a:prstGeom prst="rect">
            <a:avLst/>
          </a:prstGeom>
          <a:ln>
            <a:solidFill>
              <a:schemeClr val="tx1"/>
            </a:solidFill>
          </a:ln>
        </p:spPr>
        <p:txBody>
          <a:bodyPr wrap="square">
            <a:spAutoFit/>
          </a:bodyPr>
          <a:lstStyle/>
          <a:p>
            <a:pPr>
              <a:lnSpc>
                <a:spcPct val="150000"/>
              </a:lnSpc>
            </a:pPr>
            <a:r>
              <a:rPr lang="en-GB" sz="2200" dirty="0">
                <a:latin typeface="Comic Sans MS" pitchFamily="66" charset="0"/>
              </a:rPr>
              <a:t>As far as some people are concerned, asylum seekers can’t ever get it right. If they work, they are </a:t>
            </a:r>
            <a:r>
              <a:rPr lang="en-GB" sz="2200" b="1" dirty="0">
                <a:solidFill>
                  <a:srgbClr val="FF0000"/>
                </a:solidFill>
                <a:latin typeface="Comic Sans MS" pitchFamily="66" charset="0"/>
              </a:rPr>
              <a:t>stealing our jobs</a:t>
            </a:r>
            <a:r>
              <a:rPr lang="en-GB" sz="2200" dirty="0">
                <a:latin typeface="Comic Sans MS" pitchFamily="66" charset="0"/>
              </a:rPr>
              <a:t>, if they don’t work they are </a:t>
            </a:r>
            <a:r>
              <a:rPr lang="en-GB" sz="2200" b="1" dirty="0">
                <a:solidFill>
                  <a:srgbClr val="FF0000"/>
                </a:solidFill>
                <a:latin typeface="Comic Sans MS" pitchFamily="66" charset="0"/>
              </a:rPr>
              <a:t>draining our economy</a:t>
            </a:r>
            <a:r>
              <a:rPr lang="en-GB" sz="2200" dirty="0">
                <a:latin typeface="Comic Sans MS" pitchFamily="66" charset="0"/>
              </a:rPr>
              <a:t>. Neither of these are true – furthermore, asylum seekers are </a:t>
            </a:r>
            <a:r>
              <a:rPr lang="en-GB" sz="2200" b="1" dirty="0">
                <a:solidFill>
                  <a:srgbClr val="7030A0"/>
                </a:solidFill>
                <a:latin typeface="Comic Sans MS" pitchFamily="66" charset="0"/>
              </a:rPr>
              <a:t>not allowed to work</a:t>
            </a:r>
            <a:r>
              <a:rPr lang="en-GB" sz="2200" dirty="0">
                <a:latin typeface="Comic Sans MS" pitchFamily="66" charset="0"/>
              </a:rPr>
              <a:t>. Refugees come here because they are in </a:t>
            </a:r>
            <a:r>
              <a:rPr lang="en-GB" sz="2200" b="1" dirty="0">
                <a:solidFill>
                  <a:srgbClr val="7030A0"/>
                </a:solidFill>
                <a:latin typeface="Comic Sans MS" pitchFamily="66" charset="0"/>
              </a:rPr>
              <a:t>danger</a:t>
            </a:r>
            <a:r>
              <a:rPr lang="en-GB" sz="2200" dirty="0">
                <a:latin typeface="Comic Sans MS" pitchFamily="66" charset="0"/>
              </a:rPr>
              <a:t> in their own country. When they get here, they are treated like criminals all over again. If the media were to be more balanced and factually correct and if politicians tried to challenge these </a:t>
            </a:r>
            <a:r>
              <a:rPr lang="en-GB" sz="2200" b="1" dirty="0">
                <a:solidFill>
                  <a:srgbClr val="00B050"/>
                </a:solidFill>
                <a:latin typeface="Comic Sans MS" pitchFamily="66" charset="0"/>
              </a:rPr>
              <a:t>misconceptions </a:t>
            </a:r>
            <a:r>
              <a:rPr lang="en-GB" sz="2200" dirty="0">
                <a:latin typeface="Comic Sans MS" pitchFamily="66" charset="0"/>
              </a:rPr>
              <a:t>instead of pandering to them, it would be much more helpful to the world in general.</a:t>
            </a:r>
          </a:p>
        </p:txBody>
      </p:sp>
    </p:spTree>
    <p:extLst>
      <p:ext uri="{BB962C8B-B14F-4D97-AF65-F5344CB8AC3E}">
        <p14:creationId xmlns:p14="http://schemas.microsoft.com/office/powerpoint/2010/main" val="3819577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332656"/>
            <a:ext cx="8136904" cy="676671"/>
          </a:xfrm>
          <a:ln>
            <a:solidFill>
              <a:schemeClr val="tx1"/>
            </a:solidFill>
          </a:ln>
        </p:spPr>
        <p:txBody>
          <a:bodyPr>
            <a:normAutofit/>
          </a:bodyPr>
          <a:lstStyle/>
          <a:p>
            <a:pPr marL="0" indent="0">
              <a:buNone/>
            </a:pPr>
            <a:r>
              <a:rPr lang="en-GB" sz="2800" dirty="0">
                <a:latin typeface="Comic Sans MS" pitchFamily="66" charset="0"/>
              </a:rPr>
              <a:t>True or False?</a:t>
            </a:r>
          </a:p>
        </p:txBody>
      </p:sp>
      <p:sp>
        <p:nvSpPr>
          <p:cNvPr id="7" name="Rectangle 6"/>
          <p:cNvSpPr/>
          <p:nvPr/>
        </p:nvSpPr>
        <p:spPr>
          <a:xfrm>
            <a:off x="395536" y="1340768"/>
            <a:ext cx="8136904" cy="3785652"/>
          </a:xfrm>
          <a:prstGeom prst="rect">
            <a:avLst/>
          </a:prstGeom>
          <a:ln>
            <a:solidFill>
              <a:schemeClr val="tx1"/>
            </a:solidFill>
          </a:ln>
        </p:spPr>
        <p:txBody>
          <a:bodyPr wrap="square">
            <a:spAutoFit/>
          </a:bodyPr>
          <a:lstStyle/>
          <a:p>
            <a:pPr marL="342900" indent="-342900">
              <a:buFont typeface="+mj-lt"/>
              <a:buAutoNum type="arabicPeriod"/>
            </a:pPr>
            <a:r>
              <a:rPr lang="en-GB" sz="2400" dirty="0">
                <a:latin typeface="Comic Sans MS" pitchFamily="66" charset="0"/>
              </a:rPr>
              <a:t>Most asylum seekers come from countries which are at war </a:t>
            </a:r>
          </a:p>
          <a:p>
            <a:pPr marL="342900" indent="-342900">
              <a:buFont typeface="+mj-lt"/>
              <a:buAutoNum type="arabicPeriod"/>
            </a:pPr>
            <a:r>
              <a:rPr lang="en-GB" sz="2400" dirty="0">
                <a:latin typeface="Comic Sans MS" pitchFamily="66" charset="0"/>
              </a:rPr>
              <a:t>Refugees bring crime to this country </a:t>
            </a:r>
          </a:p>
          <a:p>
            <a:pPr marL="342900" indent="-342900">
              <a:buFont typeface="+mj-lt"/>
              <a:buAutoNum type="arabicPeriod"/>
            </a:pPr>
            <a:r>
              <a:rPr lang="en-GB" sz="2400" dirty="0">
                <a:latin typeface="Comic Sans MS" pitchFamily="66" charset="0"/>
              </a:rPr>
              <a:t>Refugees get big state hand-outs </a:t>
            </a:r>
          </a:p>
          <a:p>
            <a:pPr marL="342900" indent="-342900">
              <a:buFont typeface="+mj-lt"/>
              <a:buAutoNum type="arabicPeriod"/>
            </a:pPr>
            <a:r>
              <a:rPr lang="en-GB" sz="2400" dirty="0">
                <a:latin typeface="Comic Sans MS" pitchFamily="66" charset="0"/>
              </a:rPr>
              <a:t>Britain’s population is growing because of refugees </a:t>
            </a:r>
          </a:p>
          <a:p>
            <a:pPr marL="342900" indent="-342900">
              <a:buFont typeface="+mj-lt"/>
              <a:buAutoNum type="arabicPeriod"/>
            </a:pPr>
            <a:r>
              <a:rPr lang="en-GB" sz="2400" dirty="0">
                <a:latin typeface="Comic Sans MS" pitchFamily="66" charset="0"/>
              </a:rPr>
              <a:t>Everyone in the world has the right to claim asylum </a:t>
            </a:r>
          </a:p>
          <a:p>
            <a:pPr marL="342900" indent="-342900">
              <a:buFont typeface="+mj-lt"/>
              <a:buAutoNum type="arabicPeriod"/>
            </a:pPr>
            <a:r>
              <a:rPr lang="en-GB" sz="2400" dirty="0">
                <a:latin typeface="Comic Sans MS" pitchFamily="66" charset="0"/>
              </a:rPr>
              <a:t>Refugees are mostly skilled and well qualified </a:t>
            </a:r>
          </a:p>
          <a:p>
            <a:pPr marL="342900" indent="-342900">
              <a:buFont typeface="+mj-lt"/>
              <a:buAutoNum type="arabicPeriod"/>
            </a:pPr>
            <a:r>
              <a:rPr lang="en-GB" sz="2400" dirty="0">
                <a:latin typeface="Comic Sans MS" pitchFamily="66" charset="0"/>
              </a:rPr>
              <a:t>Britain takes more refugees than any other country </a:t>
            </a:r>
          </a:p>
          <a:p>
            <a:pPr marL="342900" indent="-342900">
              <a:buFont typeface="+mj-lt"/>
              <a:buAutoNum type="arabicPeriod"/>
            </a:pPr>
            <a:r>
              <a:rPr lang="en-GB" sz="2400" dirty="0">
                <a:latin typeface="Comic Sans MS" pitchFamily="66" charset="0"/>
              </a:rPr>
              <a:t>Britain’s population is growing because of refugees </a:t>
            </a:r>
          </a:p>
          <a:p>
            <a:pPr marL="342900" indent="-342900">
              <a:buFont typeface="+mj-lt"/>
              <a:buAutoNum type="arabicPeriod"/>
            </a:pPr>
            <a:r>
              <a:rPr lang="en-GB" sz="2400" dirty="0">
                <a:latin typeface="Comic Sans MS" pitchFamily="66" charset="0"/>
              </a:rPr>
              <a:t>Most refugees want to go home </a:t>
            </a:r>
          </a:p>
        </p:txBody>
      </p:sp>
    </p:spTree>
    <p:extLst>
      <p:ext uri="{BB962C8B-B14F-4D97-AF65-F5344CB8AC3E}">
        <p14:creationId xmlns:p14="http://schemas.microsoft.com/office/powerpoint/2010/main" val="2479722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barn(inVertical)">
                                      <p:cBhvr>
                                        <p:cTn id="7" dur="500"/>
                                        <p:tgtEl>
                                          <p:spTgt spid="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500"/>
                                        <p:tgtEl>
                                          <p:spTgt spid="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animEffect transition="in" filter="fade">
                                      <p:cBhvr>
                                        <p:cTn id="17" dur="500"/>
                                        <p:tgtEl>
                                          <p:spTgt spid="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4" end="4"/>
                                            </p:txEl>
                                          </p:spTgt>
                                        </p:tgtEl>
                                        <p:attrNameLst>
                                          <p:attrName>style.visibility</p:attrName>
                                        </p:attrNameLst>
                                      </p:cBhvr>
                                      <p:to>
                                        <p:strVal val="visible"/>
                                      </p:to>
                                    </p:set>
                                    <p:animEffect transition="in" filter="fade">
                                      <p:cBhvr>
                                        <p:cTn id="22" dur="500"/>
                                        <p:tgtEl>
                                          <p:spTgt spid="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Effect transition="in" filter="fade">
                                      <p:cBhvr>
                                        <p:cTn id="27" dur="500"/>
                                        <p:tgtEl>
                                          <p:spTgt spid="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6" end="6"/>
                                            </p:txEl>
                                          </p:spTgt>
                                        </p:tgtEl>
                                        <p:attrNameLst>
                                          <p:attrName>style.visibility</p:attrName>
                                        </p:attrNameLst>
                                      </p:cBhvr>
                                      <p:to>
                                        <p:strVal val="visible"/>
                                      </p:to>
                                    </p:set>
                                    <p:animEffect transition="in" filter="fade">
                                      <p:cBhvr>
                                        <p:cTn id="32" dur="500"/>
                                        <p:tgtEl>
                                          <p:spTgt spid="7">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7" end="7"/>
                                            </p:txEl>
                                          </p:spTgt>
                                        </p:tgtEl>
                                        <p:attrNameLst>
                                          <p:attrName>style.visibility</p:attrName>
                                        </p:attrNameLst>
                                      </p:cBhvr>
                                      <p:to>
                                        <p:strVal val="visible"/>
                                      </p:to>
                                    </p:set>
                                    <p:animEffect transition="in" filter="fade">
                                      <p:cBhvr>
                                        <p:cTn id="37" dur="500"/>
                                        <p:tgtEl>
                                          <p:spTgt spid="7">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xEl>
                                              <p:pRg st="8" end="8"/>
                                            </p:txEl>
                                          </p:spTgt>
                                        </p:tgtEl>
                                        <p:attrNameLst>
                                          <p:attrName>style.visibility</p:attrName>
                                        </p:attrNameLst>
                                      </p:cBhvr>
                                      <p:to>
                                        <p:strVal val="visible"/>
                                      </p:to>
                                    </p:set>
                                    <p:animEffect transition="in" filter="fade">
                                      <p:cBhvr>
                                        <p:cTn id="42" dur="500"/>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1264" cy="850106"/>
          </a:xfrm>
          <a:ln>
            <a:solidFill>
              <a:schemeClr val="tx1"/>
            </a:solidFill>
          </a:ln>
        </p:spPr>
        <p:txBody>
          <a:bodyPr>
            <a:normAutofit/>
          </a:bodyPr>
          <a:lstStyle/>
          <a:p>
            <a:r>
              <a:rPr lang="en-GB" sz="4000" dirty="0">
                <a:latin typeface="Comic Sans MS" pitchFamily="66" charset="0"/>
              </a:rPr>
              <a:t>Plenary</a:t>
            </a:r>
          </a:p>
        </p:txBody>
      </p:sp>
      <p:sp>
        <p:nvSpPr>
          <p:cNvPr id="3" name="TextBox 2"/>
          <p:cNvSpPr txBox="1"/>
          <p:nvPr/>
        </p:nvSpPr>
        <p:spPr>
          <a:xfrm>
            <a:off x="467544" y="1556792"/>
            <a:ext cx="8280920" cy="830997"/>
          </a:xfrm>
          <a:prstGeom prst="rect">
            <a:avLst/>
          </a:prstGeom>
          <a:noFill/>
          <a:ln w="38100">
            <a:solidFill>
              <a:srgbClr val="7030A0"/>
            </a:solidFill>
          </a:ln>
        </p:spPr>
        <p:txBody>
          <a:bodyPr wrap="square" rtlCol="0">
            <a:spAutoFit/>
          </a:bodyPr>
          <a:lstStyle/>
          <a:p>
            <a:r>
              <a:rPr lang="en-GB" sz="2400" dirty="0">
                <a:latin typeface="Comic Sans MS" pitchFamily="66" charset="0"/>
              </a:rPr>
              <a:t>My misconception about refugees was…. It has been challenged by…. </a:t>
            </a:r>
          </a:p>
        </p:txBody>
      </p:sp>
    </p:spTree>
    <p:extLst>
      <p:ext uri="{BB962C8B-B14F-4D97-AF65-F5344CB8AC3E}">
        <p14:creationId xmlns:p14="http://schemas.microsoft.com/office/powerpoint/2010/main" val="18948647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stationarydirect2u2011.co.uk/ekmps/shops/sclark/images/buy-now-post-it-notes-150-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453" y="620688"/>
            <a:ext cx="8415724" cy="535873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79512" y="4581128"/>
            <a:ext cx="2699792" cy="1569660"/>
          </a:xfrm>
          <a:prstGeom prst="rect">
            <a:avLst/>
          </a:prstGeom>
          <a:solidFill>
            <a:schemeClr val="bg1"/>
          </a:solidFill>
          <a:ln w="57150">
            <a:solidFill>
              <a:srgbClr val="00B050"/>
            </a:solidFill>
          </a:ln>
        </p:spPr>
        <p:txBody>
          <a:bodyPr wrap="square" rtlCol="0">
            <a:spAutoFit/>
          </a:bodyPr>
          <a:lstStyle/>
          <a:p>
            <a:r>
              <a:rPr lang="en-GB" sz="2400" dirty="0">
                <a:latin typeface="Comic Sans MS" pitchFamily="66" charset="0"/>
              </a:rPr>
              <a:t>What two things have you done to  work towards your target?</a:t>
            </a:r>
          </a:p>
        </p:txBody>
      </p:sp>
    </p:spTree>
    <p:extLst>
      <p:ext uri="{BB962C8B-B14F-4D97-AF65-F5344CB8AC3E}">
        <p14:creationId xmlns:p14="http://schemas.microsoft.com/office/powerpoint/2010/main" val="36447732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1025" name="Picture 1" descr="The Darfur reg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59681"/>
            <a:ext cx="7992888" cy="6060541"/>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Refugees in Darfu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500" y="82745263"/>
            <a:ext cx="2152650" cy="161925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Refugees in Darfu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500" y="-359403650"/>
            <a:ext cx="215265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7195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332656"/>
            <a:ext cx="8136904" cy="676671"/>
          </a:xfrm>
          <a:ln>
            <a:solidFill>
              <a:schemeClr val="tx1"/>
            </a:solidFill>
          </a:ln>
        </p:spPr>
        <p:txBody>
          <a:bodyPr>
            <a:normAutofit/>
          </a:bodyPr>
          <a:lstStyle/>
          <a:p>
            <a:pPr marL="0" indent="0">
              <a:buNone/>
            </a:pPr>
            <a:r>
              <a:rPr lang="en-GB" sz="2800" dirty="0">
                <a:latin typeface="Comic Sans MS" pitchFamily="66" charset="0"/>
              </a:rPr>
              <a:t>True or False?</a:t>
            </a:r>
          </a:p>
        </p:txBody>
      </p:sp>
      <p:sp>
        <p:nvSpPr>
          <p:cNvPr id="7" name="Rectangle 6"/>
          <p:cNvSpPr/>
          <p:nvPr/>
        </p:nvSpPr>
        <p:spPr>
          <a:xfrm>
            <a:off x="395536" y="1340768"/>
            <a:ext cx="8136904" cy="3785652"/>
          </a:xfrm>
          <a:prstGeom prst="rect">
            <a:avLst/>
          </a:prstGeom>
          <a:ln>
            <a:solidFill>
              <a:schemeClr val="tx1"/>
            </a:solidFill>
          </a:ln>
        </p:spPr>
        <p:txBody>
          <a:bodyPr wrap="square">
            <a:spAutoFit/>
          </a:bodyPr>
          <a:lstStyle/>
          <a:p>
            <a:pPr marL="342900" indent="-342900">
              <a:buFont typeface="+mj-lt"/>
              <a:buAutoNum type="arabicPeriod"/>
            </a:pPr>
            <a:r>
              <a:rPr lang="en-GB" sz="2400" dirty="0">
                <a:latin typeface="Comic Sans MS" pitchFamily="66" charset="0"/>
              </a:rPr>
              <a:t>Most asylum seekers come from countries which are at war </a:t>
            </a:r>
          </a:p>
          <a:p>
            <a:pPr marL="342900" indent="-342900">
              <a:buFont typeface="+mj-lt"/>
              <a:buAutoNum type="arabicPeriod"/>
            </a:pPr>
            <a:r>
              <a:rPr lang="en-GB" sz="2400" dirty="0">
                <a:latin typeface="Comic Sans MS" pitchFamily="66" charset="0"/>
              </a:rPr>
              <a:t>Refugees bring crime to this country </a:t>
            </a:r>
          </a:p>
          <a:p>
            <a:pPr marL="342900" indent="-342900">
              <a:buFont typeface="+mj-lt"/>
              <a:buAutoNum type="arabicPeriod"/>
            </a:pPr>
            <a:r>
              <a:rPr lang="en-GB" sz="2400" dirty="0">
                <a:latin typeface="Comic Sans MS" pitchFamily="66" charset="0"/>
              </a:rPr>
              <a:t>Refugees get big state hand-outs </a:t>
            </a:r>
          </a:p>
          <a:p>
            <a:pPr marL="342900" indent="-342900">
              <a:buFont typeface="+mj-lt"/>
              <a:buAutoNum type="arabicPeriod"/>
            </a:pPr>
            <a:r>
              <a:rPr lang="en-GB" sz="2400" dirty="0">
                <a:latin typeface="Comic Sans MS" pitchFamily="66" charset="0"/>
              </a:rPr>
              <a:t>Britain’s population is growing because of refugees </a:t>
            </a:r>
          </a:p>
          <a:p>
            <a:pPr marL="342900" indent="-342900">
              <a:buFont typeface="+mj-lt"/>
              <a:buAutoNum type="arabicPeriod"/>
            </a:pPr>
            <a:r>
              <a:rPr lang="en-GB" sz="2400" dirty="0">
                <a:latin typeface="Comic Sans MS" pitchFamily="66" charset="0"/>
              </a:rPr>
              <a:t>Everyone in the world has the right to claim asylum </a:t>
            </a:r>
          </a:p>
          <a:p>
            <a:pPr marL="342900" indent="-342900">
              <a:buFont typeface="+mj-lt"/>
              <a:buAutoNum type="arabicPeriod"/>
            </a:pPr>
            <a:r>
              <a:rPr lang="en-GB" sz="2400" dirty="0">
                <a:latin typeface="Comic Sans MS" pitchFamily="66" charset="0"/>
              </a:rPr>
              <a:t>Refugees are mostly skilled and well qualified </a:t>
            </a:r>
          </a:p>
          <a:p>
            <a:pPr marL="342900" indent="-342900">
              <a:buFont typeface="+mj-lt"/>
              <a:buAutoNum type="arabicPeriod"/>
            </a:pPr>
            <a:r>
              <a:rPr lang="en-GB" sz="2400" dirty="0">
                <a:latin typeface="Comic Sans MS" pitchFamily="66" charset="0"/>
              </a:rPr>
              <a:t>Britain takes more refugees than any other country </a:t>
            </a:r>
          </a:p>
          <a:p>
            <a:pPr marL="342900" indent="-342900">
              <a:buFont typeface="+mj-lt"/>
              <a:buAutoNum type="arabicPeriod"/>
            </a:pPr>
            <a:r>
              <a:rPr lang="en-GB" sz="2400" dirty="0">
                <a:latin typeface="Comic Sans MS" pitchFamily="66" charset="0"/>
              </a:rPr>
              <a:t>Britain’s population is growing because of refugees </a:t>
            </a:r>
          </a:p>
          <a:p>
            <a:pPr marL="342900" indent="-342900">
              <a:buFont typeface="+mj-lt"/>
              <a:buAutoNum type="arabicPeriod"/>
            </a:pPr>
            <a:r>
              <a:rPr lang="en-GB" sz="2400" dirty="0">
                <a:latin typeface="Comic Sans MS" pitchFamily="66" charset="0"/>
              </a:rPr>
              <a:t>Most refugees want to go home </a:t>
            </a:r>
          </a:p>
        </p:txBody>
      </p:sp>
      <p:sp>
        <p:nvSpPr>
          <p:cNvPr id="2" name="TextBox 1"/>
          <p:cNvSpPr txBox="1"/>
          <p:nvPr/>
        </p:nvSpPr>
        <p:spPr>
          <a:xfrm>
            <a:off x="395536" y="5301208"/>
            <a:ext cx="5904656" cy="523220"/>
          </a:xfrm>
          <a:prstGeom prst="rect">
            <a:avLst/>
          </a:prstGeom>
          <a:solidFill>
            <a:srgbClr val="FFFF00"/>
          </a:solidFill>
          <a:ln>
            <a:solidFill>
              <a:schemeClr val="tx1"/>
            </a:solidFill>
          </a:ln>
        </p:spPr>
        <p:txBody>
          <a:bodyPr wrap="square" rtlCol="0">
            <a:spAutoFit/>
          </a:bodyPr>
          <a:lstStyle/>
          <a:p>
            <a:r>
              <a:rPr lang="en-GB" sz="2800" dirty="0">
                <a:latin typeface="Comic Sans MS" pitchFamily="66" charset="0"/>
              </a:rPr>
              <a:t>Answers at the end of the lesson!</a:t>
            </a:r>
          </a:p>
        </p:txBody>
      </p:sp>
    </p:spTree>
    <p:extLst>
      <p:ext uri="{BB962C8B-B14F-4D97-AF65-F5344CB8AC3E}">
        <p14:creationId xmlns:p14="http://schemas.microsoft.com/office/powerpoint/2010/main" val="2632794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barn(inVertical)">
                                      <p:cBhvr>
                                        <p:cTn id="7" dur="500"/>
                                        <p:tgtEl>
                                          <p:spTgt spid="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500"/>
                                        <p:tgtEl>
                                          <p:spTgt spid="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animEffect transition="in" filter="fade">
                                      <p:cBhvr>
                                        <p:cTn id="17" dur="500"/>
                                        <p:tgtEl>
                                          <p:spTgt spid="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4" end="4"/>
                                            </p:txEl>
                                          </p:spTgt>
                                        </p:tgtEl>
                                        <p:attrNameLst>
                                          <p:attrName>style.visibility</p:attrName>
                                        </p:attrNameLst>
                                      </p:cBhvr>
                                      <p:to>
                                        <p:strVal val="visible"/>
                                      </p:to>
                                    </p:set>
                                    <p:animEffect transition="in" filter="fade">
                                      <p:cBhvr>
                                        <p:cTn id="22" dur="500"/>
                                        <p:tgtEl>
                                          <p:spTgt spid="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Effect transition="in" filter="fade">
                                      <p:cBhvr>
                                        <p:cTn id="27" dur="500"/>
                                        <p:tgtEl>
                                          <p:spTgt spid="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6" end="6"/>
                                            </p:txEl>
                                          </p:spTgt>
                                        </p:tgtEl>
                                        <p:attrNameLst>
                                          <p:attrName>style.visibility</p:attrName>
                                        </p:attrNameLst>
                                      </p:cBhvr>
                                      <p:to>
                                        <p:strVal val="visible"/>
                                      </p:to>
                                    </p:set>
                                    <p:animEffect transition="in" filter="fade">
                                      <p:cBhvr>
                                        <p:cTn id="32" dur="500"/>
                                        <p:tgtEl>
                                          <p:spTgt spid="7">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7" end="7"/>
                                            </p:txEl>
                                          </p:spTgt>
                                        </p:tgtEl>
                                        <p:attrNameLst>
                                          <p:attrName>style.visibility</p:attrName>
                                        </p:attrNameLst>
                                      </p:cBhvr>
                                      <p:to>
                                        <p:strVal val="visible"/>
                                      </p:to>
                                    </p:set>
                                    <p:animEffect transition="in" filter="fade">
                                      <p:cBhvr>
                                        <p:cTn id="37" dur="500"/>
                                        <p:tgtEl>
                                          <p:spTgt spid="7">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xEl>
                                              <p:pRg st="8" end="8"/>
                                            </p:txEl>
                                          </p:spTgt>
                                        </p:tgtEl>
                                        <p:attrNameLst>
                                          <p:attrName>style.visibility</p:attrName>
                                        </p:attrNameLst>
                                      </p:cBhvr>
                                      <p:to>
                                        <p:strVal val="visible"/>
                                      </p:to>
                                    </p:set>
                                    <p:animEffect transition="in" filter="fade">
                                      <p:cBhvr>
                                        <p:cTn id="42" dur="500"/>
                                        <p:tgtEl>
                                          <p:spTgt spid="7">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gtEl>
                                        <p:attrNameLst>
                                          <p:attrName>style.visibility</p:attrName>
                                        </p:attrNameLst>
                                      </p:cBhvr>
                                      <p:to>
                                        <p:strVal val="visible"/>
                                      </p:to>
                                    </p:set>
                                    <p:animEffect transition="in" filter="fade">
                                      <p:cBhvr>
                                        <p:cTn id="4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260648"/>
            <a:ext cx="7560840" cy="994122"/>
          </a:xfrm>
          <a:ln>
            <a:solidFill>
              <a:schemeClr val="tx1"/>
            </a:solidFill>
          </a:ln>
        </p:spPr>
        <p:txBody>
          <a:bodyPr>
            <a:normAutofit/>
          </a:bodyPr>
          <a:lstStyle/>
          <a:p>
            <a:r>
              <a:rPr lang="en-GB" sz="3600" dirty="0">
                <a:latin typeface="Comic Sans MS" pitchFamily="66" charset="0"/>
              </a:rPr>
              <a:t>Define the following…</a:t>
            </a:r>
          </a:p>
        </p:txBody>
      </p:sp>
      <p:sp>
        <p:nvSpPr>
          <p:cNvPr id="3" name="Content Placeholder 2"/>
          <p:cNvSpPr>
            <a:spLocks noGrp="1"/>
          </p:cNvSpPr>
          <p:nvPr>
            <p:ph idx="1"/>
          </p:nvPr>
        </p:nvSpPr>
        <p:spPr>
          <a:xfrm>
            <a:off x="971600" y="1484784"/>
            <a:ext cx="7571184" cy="2980928"/>
          </a:xfrm>
          <a:ln>
            <a:solidFill>
              <a:schemeClr val="tx1"/>
            </a:solidFill>
          </a:ln>
        </p:spPr>
        <p:txBody>
          <a:bodyPr/>
          <a:lstStyle/>
          <a:p>
            <a:pPr marL="0" indent="0">
              <a:buNone/>
            </a:pPr>
            <a:r>
              <a:rPr lang="en-GB" b="1" dirty="0">
                <a:solidFill>
                  <a:srgbClr val="7030A0"/>
                </a:solidFill>
                <a:latin typeface="Comic Sans MS" pitchFamily="66" charset="0"/>
              </a:rPr>
              <a:t>Asylum Seeker</a:t>
            </a:r>
          </a:p>
          <a:p>
            <a:pPr marL="0" indent="0">
              <a:buNone/>
            </a:pPr>
            <a:endParaRPr lang="en-GB" dirty="0"/>
          </a:p>
          <a:p>
            <a:pPr marL="0" indent="0">
              <a:buNone/>
            </a:pPr>
            <a:endParaRPr lang="en-GB" dirty="0"/>
          </a:p>
          <a:p>
            <a:pPr marL="3086100" lvl="7" indent="0">
              <a:buNone/>
            </a:pPr>
            <a:r>
              <a:rPr lang="en-GB" sz="3200" b="1" dirty="0">
                <a:solidFill>
                  <a:srgbClr val="FF0000"/>
                </a:solidFill>
                <a:latin typeface="Comic Sans MS" pitchFamily="66" charset="0"/>
              </a:rPr>
              <a:t>Refugee</a:t>
            </a:r>
          </a:p>
        </p:txBody>
      </p:sp>
      <p:sp>
        <p:nvSpPr>
          <p:cNvPr id="5" name="TextBox 4"/>
          <p:cNvSpPr txBox="1"/>
          <p:nvPr/>
        </p:nvSpPr>
        <p:spPr>
          <a:xfrm>
            <a:off x="395536" y="4005064"/>
            <a:ext cx="2952328" cy="1938992"/>
          </a:xfrm>
          <a:prstGeom prst="rect">
            <a:avLst/>
          </a:prstGeom>
          <a:solidFill>
            <a:schemeClr val="bg1"/>
          </a:solidFill>
          <a:ln w="38100">
            <a:solidFill>
              <a:srgbClr val="00B050"/>
            </a:solidFill>
          </a:ln>
        </p:spPr>
        <p:txBody>
          <a:bodyPr wrap="square" rtlCol="0">
            <a:spAutoFit/>
          </a:bodyPr>
          <a:lstStyle/>
          <a:p>
            <a:r>
              <a:rPr lang="en-GB" sz="2400" dirty="0">
                <a:latin typeface="Comic Sans MS" pitchFamily="66" charset="0"/>
              </a:rPr>
              <a:t>What is the difference between an asylum seeker and refugee?</a:t>
            </a:r>
          </a:p>
        </p:txBody>
      </p:sp>
    </p:spTree>
    <p:extLst>
      <p:ext uri="{BB962C8B-B14F-4D97-AF65-F5344CB8AC3E}">
        <p14:creationId xmlns:p14="http://schemas.microsoft.com/office/powerpoint/2010/main" val="498329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a:ln>
            <a:solidFill>
              <a:schemeClr val="tx1"/>
            </a:solidFill>
          </a:ln>
        </p:spPr>
        <p:txBody>
          <a:bodyPr>
            <a:normAutofit/>
          </a:bodyPr>
          <a:lstStyle/>
          <a:p>
            <a:r>
              <a:rPr lang="en-GB" sz="3600" dirty="0">
                <a:latin typeface="Comic Sans MS" pitchFamily="66" charset="0"/>
              </a:rPr>
              <a:t>Definitions</a:t>
            </a:r>
          </a:p>
        </p:txBody>
      </p:sp>
      <p:sp>
        <p:nvSpPr>
          <p:cNvPr id="3" name="Content Placeholder 2"/>
          <p:cNvSpPr>
            <a:spLocks noGrp="1"/>
          </p:cNvSpPr>
          <p:nvPr>
            <p:ph idx="1"/>
          </p:nvPr>
        </p:nvSpPr>
        <p:spPr>
          <a:xfrm>
            <a:off x="457200" y="1600201"/>
            <a:ext cx="8229600" cy="3484984"/>
          </a:xfrm>
          <a:ln w="38100">
            <a:solidFill>
              <a:schemeClr val="tx1"/>
            </a:solidFill>
          </a:ln>
        </p:spPr>
        <p:txBody>
          <a:bodyPr/>
          <a:lstStyle/>
          <a:p>
            <a:pPr marL="0" indent="0">
              <a:buNone/>
            </a:pPr>
            <a:r>
              <a:rPr lang="en-GB" dirty="0">
                <a:solidFill>
                  <a:srgbClr val="7030A0"/>
                </a:solidFill>
                <a:latin typeface="Comic Sans MS" pitchFamily="66" charset="0"/>
              </a:rPr>
              <a:t>Asylum Seeker- Someone claiming safety in another country</a:t>
            </a:r>
          </a:p>
          <a:p>
            <a:pPr marL="0" indent="0">
              <a:buNone/>
            </a:pPr>
            <a:endParaRPr lang="en-GB" dirty="0">
              <a:solidFill>
                <a:srgbClr val="7030A0"/>
              </a:solidFill>
              <a:latin typeface="Comic Sans MS" pitchFamily="66" charset="0"/>
            </a:endParaRPr>
          </a:p>
          <a:p>
            <a:pPr marL="0" indent="0">
              <a:buNone/>
            </a:pPr>
            <a:r>
              <a:rPr lang="en-GB" dirty="0">
                <a:solidFill>
                  <a:srgbClr val="FF0000"/>
                </a:solidFill>
                <a:latin typeface="Comic Sans MS" pitchFamily="66" charset="0"/>
              </a:rPr>
              <a:t>Refugee- people who have fled from their homes in one country, usually against their will, to seek a more secure life elsewhere</a:t>
            </a:r>
          </a:p>
        </p:txBody>
      </p:sp>
    </p:spTree>
    <p:extLst>
      <p:ext uri="{BB962C8B-B14F-4D97-AF65-F5344CB8AC3E}">
        <p14:creationId xmlns:p14="http://schemas.microsoft.com/office/powerpoint/2010/main" val="418982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66319" y="2060848"/>
            <a:ext cx="4572000" cy="1200329"/>
          </a:xfrm>
          <a:prstGeom prst="rect">
            <a:avLst/>
          </a:prstGeom>
          <a:ln>
            <a:solidFill>
              <a:schemeClr val="tx1"/>
            </a:solidFill>
          </a:ln>
        </p:spPr>
        <p:txBody>
          <a:bodyPr>
            <a:spAutoFit/>
          </a:bodyPr>
          <a:lstStyle/>
          <a:p>
            <a:r>
              <a:rPr lang="en-GB" dirty="0">
                <a:hlinkClick r:id="rId2"/>
              </a:rPr>
              <a:t>http://www.redcross.org.uk/What-we-do/Refugee-services/Refugees-true-stories/Video-diaries</a:t>
            </a:r>
            <a:endParaRPr lang="en-GB" dirty="0"/>
          </a:p>
          <a:p>
            <a:endParaRPr lang="en-GB" dirty="0"/>
          </a:p>
        </p:txBody>
      </p:sp>
      <p:sp>
        <p:nvSpPr>
          <p:cNvPr id="2" name="Rectangle 1"/>
          <p:cNvSpPr/>
          <p:nvPr/>
        </p:nvSpPr>
        <p:spPr>
          <a:xfrm>
            <a:off x="2266319" y="4581128"/>
            <a:ext cx="4572000" cy="923330"/>
          </a:xfrm>
          <a:prstGeom prst="rect">
            <a:avLst/>
          </a:prstGeom>
          <a:ln>
            <a:solidFill>
              <a:schemeClr val="tx1"/>
            </a:solidFill>
          </a:ln>
        </p:spPr>
        <p:txBody>
          <a:bodyPr>
            <a:spAutoFit/>
          </a:bodyPr>
          <a:lstStyle/>
          <a:p>
            <a:r>
              <a:rPr lang="en-GB" dirty="0">
                <a:hlinkClick r:id="rId3"/>
              </a:rPr>
              <a:t>http://www.bbc.co.uk/news/world-africa-14033767</a:t>
            </a:r>
            <a:endParaRPr lang="en-GB" dirty="0"/>
          </a:p>
          <a:p>
            <a:endParaRPr lang="en-GB" dirty="0"/>
          </a:p>
        </p:txBody>
      </p:sp>
      <p:sp>
        <p:nvSpPr>
          <p:cNvPr id="3" name="Rectangle 2"/>
          <p:cNvSpPr/>
          <p:nvPr/>
        </p:nvSpPr>
        <p:spPr>
          <a:xfrm>
            <a:off x="2266319" y="3429000"/>
            <a:ext cx="4572000" cy="923330"/>
          </a:xfrm>
          <a:prstGeom prst="rect">
            <a:avLst/>
          </a:prstGeom>
          <a:ln>
            <a:solidFill>
              <a:schemeClr val="tx1"/>
            </a:solidFill>
          </a:ln>
        </p:spPr>
        <p:txBody>
          <a:bodyPr>
            <a:spAutoFit/>
          </a:bodyPr>
          <a:lstStyle/>
          <a:p>
            <a:r>
              <a:rPr lang="en-GB" dirty="0">
                <a:hlinkClick r:id="rId4"/>
              </a:rPr>
              <a:t>http://www.bbc.co.uk/news/world-africa-14017637</a:t>
            </a:r>
            <a:endParaRPr lang="en-GB" dirty="0"/>
          </a:p>
          <a:p>
            <a:endParaRPr lang="en-GB" dirty="0"/>
          </a:p>
        </p:txBody>
      </p:sp>
    </p:spTree>
    <p:extLst>
      <p:ext uri="{BB962C8B-B14F-4D97-AF65-F5344CB8AC3E}">
        <p14:creationId xmlns:p14="http://schemas.microsoft.com/office/powerpoint/2010/main" val="2647525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9148" y="548681"/>
            <a:ext cx="8229600" cy="936104"/>
          </a:xfrm>
          <a:ln>
            <a:solidFill>
              <a:schemeClr val="tx1"/>
            </a:solidFill>
          </a:ln>
        </p:spPr>
        <p:txBody>
          <a:bodyPr>
            <a:noAutofit/>
          </a:bodyPr>
          <a:lstStyle/>
          <a:p>
            <a:pPr marL="0" indent="0">
              <a:buNone/>
            </a:pPr>
            <a:r>
              <a:rPr lang="en-GB" sz="2400" dirty="0">
                <a:latin typeface="Comic Sans MS" pitchFamily="66" charset="0"/>
              </a:rPr>
              <a:t>Look at the headline you have been given.</a:t>
            </a:r>
          </a:p>
          <a:p>
            <a:pPr marL="0" indent="0">
              <a:buNone/>
            </a:pPr>
            <a:r>
              <a:rPr lang="en-GB" sz="2400" dirty="0">
                <a:latin typeface="Comic Sans MS" pitchFamily="66" charset="0"/>
              </a:rPr>
              <a:t>What message does your headline send to its readers? </a:t>
            </a:r>
          </a:p>
        </p:txBody>
      </p:sp>
      <p:sp>
        <p:nvSpPr>
          <p:cNvPr id="4" name="TextBox 3"/>
          <p:cNvSpPr txBox="1"/>
          <p:nvPr/>
        </p:nvSpPr>
        <p:spPr>
          <a:xfrm>
            <a:off x="467544" y="1700808"/>
            <a:ext cx="8136904" cy="830997"/>
          </a:xfrm>
          <a:prstGeom prst="rect">
            <a:avLst/>
          </a:prstGeom>
          <a:noFill/>
          <a:ln>
            <a:solidFill>
              <a:schemeClr val="tx1"/>
            </a:solidFill>
          </a:ln>
        </p:spPr>
        <p:txBody>
          <a:bodyPr wrap="square" rtlCol="0">
            <a:spAutoFit/>
          </a:bodyPr>
          <a:lstStyle/>
          <a:p>
            <a:r>
              <a:rPr lang="en-GB" sz="2400" dirty="0">
                <a:latin typeface="Comic Sans MS" pitchFamily="66" charset="0"/>
              </a:rPr>
              <a:t>Do you think it is a fair representation of teenagers today? </a:t>
            </a:r>
          </a:p>
        </p:txBody>
      </p:sp>
      <p:sp>
        <p:nvSpPr>
          <p:cNvPr id="5" name="Rectangle 4"/>
          <p:cNvSpPr/>
          <p:nvPr/>
        </p:nvSpPr>
        <p:spPr>
          <a:xfrm>
            <a:off x="467544" y="4293096"/>
            <a:ext cx="4572000" cy="923330"/>
          </a:xfrm>
          <a:prstGeom prst="rect">
            <a:avLst/>
          </a:prstGeom>
        </p:spPr>
        <p:txBody>
          <a:bodyPr>
            <a:spAutoFit/>
          </a:bodyPr>
          <a:lstStyle/>
          <a:p>
            <a:r>
              <a:rPr lang="en-GB" dirty="0">
                <a:hlinkClick r:id="rId2"/>
              </a:rPr>
              <a:t>http://www.mercycorps.org.uk/files/file1185791109.pdf</a:t>
            </a:r>
            <a:endParaRPr lang="en-GB" dirty="0"/>
          </a:p>
          <a:p>
            <a:endParaRPr lang="en-GB" dirty="0"/>
          </a:p>
        </p:txBody>
      </p:sp>
    </p:spTree>
    <p:extLst>
      <p:ext uri="{BB962C8B-B14F-4D97-AF65-F5344CB8AC3E}">
        <p14:creationId xmlns:p14="http://schemas.microsoft.com/office/powerpoint/2010/main" val="2249883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260648"/>
            <a:ext cx="5040560" cy="593007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5652120" y="476672"/>
            <a:ext cx="2915816" cy="3539430"/>
          </a:xfrm>
          <a:prstGeom prst="rect">
            <a:avLst/>
          </a:prstGeom>
          <a:ln>
            <a:solidFill>
              <a:schemeClr val="tx1"/>
            </a:solidFill>
          </a:ln>
        </p:spPr>
        <p:txBody>
          <a:bodyPr wrap="square">
            <a:spAutoFit/>
          </a:bodyPr>
          <a:lstStyle/>
          <a:p>
            <a:r>
              <a:rPr lang="en-GB" sz="2800" b="1" dirty="0"/>
              <a:t>'Hoodies' menacing London </a:t>
            </a:r>
            <a:endParaRPr lang="en-GB" sz="2800" dirty="0"/>
          </a:p>
          <a:p>
            <a:r>
              <a:rPr lang="en-GB" sz="2800" b="1" dirty="0"/>
              <a:t>Teens' destructive stunts becoming more violent</a:t>
            </a:r>
            <a:endParaRPr lang="en-GB" sz="2800" dirty="0"/>
          </a:p>
          <a:p>
            <a:endParaRPr lang="en-GB" sz="2800" b="1" dirty="0"/>
          </a:p>
          <a:p>
            <a:r>
              <a:rPr lang="en-GB" sz="2800" b="1" dirty="0"/>
              <a:t>Sunday, June 19, 2005 </a:t>
            </a:r>
            <a:endParaRPr lang="en-GB" sz="2800" dirty="0"/>
          </a:p>
        </p:txBody>
      </p:sp>
      <p:sp>
        <p:nvSpPr>
          <p:cNvPr id="5" name="TextBox 4"/>
          <p:cNvSpPr txBox="1"/>
          <p:nvPr/>
        </p:nvSpPr>
        <p:spPr>
          <a:xfrm>
            <a:off x="5525852" y="4468479"/>
            <a:ext cx="3168352" cy="2246769"/>
          </a:xfrm>
          <a:prstGeom prst="rect">
            <a:avLst/>
          </a:prstGeom>
          <a:noFill/>
          <a:ln w="38100">
            <a:solidFill>
              <a:srgbClr val="00B050"/>
            </a:solidFill>
          </a:ln>
        </p:spPr>
        <p:txBody>
          <a:bodyPr wrap="square" rtlCol="0">
            <a:spAutoFit/>
          </a:bodyPr>
          <a:lstStyle/>
          <a:p>
            <a:r>
              <a:rPr lang="en-GB" sz="2800" dirty="0">
                <a:latin typeface="Comic Sans MS" pitchFamily="66" charset="0"/>
              </a:rPr>
              <a:t>What message does this send out to the public?</a:t>
            </a:r>
          </a:p>
          <a:p>
            <a:r>
              <a:rPr lang="en-GB" sz="2800" dirty="0">
                <a:latin typeface="Comic Sans MS" pitchFamily="66" charset="0"/>
              </a:rPr>
              <a:t>Is this a fair representation?  </a:t>
            </a:r>
          </a:p>
        </p:txBody>
      </p:sp>
    </p:spTree>
    <p:extLst>
      <p:ext uri="{BB962C8B-B14F-4D97-AF65-F5344CB8AC3E}">
        <p14:creationId xmlns:p14="http://schemas.microsoft.com/office/powerpoint/2010/main" val="4072942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79512" y="4437112"/>
            <a:ext cx="3456384" cy="1846659"/>
          </a:xfrm>
          <a:prstGeom prst="rect">
            <a:avLst/>
          </a:prstGeom>
          <a:ln>
            <a:solidFill>
              <a:schemeClr val="tx1"/>
            </a:solidFill>
          </a:ln>
        </p:spPr>
        <p:txBody>
          <a:bodyPr wrap="square">
            <a:spAutoFit/>
          </a:bodyPr>
          <a:lstStyle/>
          <a:p>
            <a:r>
              <a:rPr lang="en-GB" sz="3200" dirty="0">
                <a:solidFill>
                  <a:srgbClr val="FF0000"/>
                </a:solidFill>
                <a:latin typeface="Comic Sans MS" pitchFamily="66" charset="0"/>
              </a:rPr>
              <a:t>Scottish Terror Suspects Were Refugees </a:t>
            </a:r>
          </a:p>
          <a:p>
            <a:r>
              <a:rPr lang="en-GB" dirty="0">
                <a:solidFill>
                  <a:srgbClr val="FF0000"/>
                </a:solidFill>
                <a:latin typeface="Comic Sans MS" pitchFamily="66" charset="0"/>
              </a:rPr>
              <a:t>Scotsman, Jan 2003 </a:t>
            </a:r>
          </a:p>
        </p:txBody>
      </p:sp>
      <p:sp>
        <p:nvSpPr>
          <p:cNvPr id="6" name="Rectangle 5"/>
          <p:cNvSpPr/>
          <p:nvPr/>
        </p:nvSpPr>
        <p:spPr>
          <a:xfrm>
            <a:off x="4177889" y="4471368"/>
            <a:ext cx="4572000" cy="1815882"/>
          </a:xfrm>
          <a:prstGeom prst="rect">
            <a:avLst/>
          </a:prstGeom>
          <a:ln>
            <a:solidFill>
              <a:schemeClr val="tx1"/>
            </a:solidFill>
          </a:ln>
        </p:spPr>
        <p:txBody>
          <a:bodyPr>
            <a:spAutoFit/>
          </a:bodyPr>
          <a:lstStyle/>
          <a:p>
            <a:r>
              <a:rPr lang="en-GB" sz="2800" dirty="0">
                <a:solidFill>
                  <a:srgbClr val="0070C0"/>
                </a:solidFill>
                <a:latin typeface="Comic Sans MS" pitchFamily="66" charset="0"/>
              </a:rPr>
              <a:t>THE ILLEGAL IMMIGRANT WHO RAPED A GIRL OF 12 </a:t>
            </a:r>
          </a:p>
          <a:p>
            <a:r>
              <a:rPr lang="en-GB" sz="2800" b="1" dirty="0">
                <a:solidFill>
                  <a:srgbClr val="0070C0"/>
                </a:solidFill>
                <a:latin typeface="Comic Sans MS" pitchFamily="66" charset="0"/>
              </a:rPr>
              <a:t>The Mirror, June 2006 </a:t>
            </a:r>
            <a:endParaRPr lang="en-GB" sz="2800" dirty="0">
              <a:solidFill>
                <a:srgbClr val="0070C0"/>
              </a:solidFill>
              <a:latin typeface="Comic Sans MS" pitchFamily="66" charset="0"/>
            </a:endParaRPr>
          </a:p>
        </p:txBody>
      </p:sp>
      <p:sp>
        <p:nvSpPr>
          <p:cNvPr id="7" name="TextBox 6"/>
          <p:cNvSpPr txBox="1"/>
          <p:nvPr/>
        </p:nvSpPr>
        <p:spPr>
          <a:xfrm>
            <a:off x="5183560" y="2204864"/>
            <a:ext cx="3600400" cy="1815882"/>
          </a:xfrm>
          <a:prstGeom prst="rect">
            <a:avLst/>
          </a:prstGeom>
          <a:noFill/>
          <a:ln>
            <a:solidFill>
              <a:schemeClr val="tx1"/>
            </a:solidFill>
          </a:ln>
        </p:spPr>
        <p:txBody>
          <a:bodyPr wrap="square" rtlCol="0">
            <a:spAutoFit/>
          </a:bodyPr>
          <a:lstStyle/>
          <a:p>
            <a:r>
              <a:rPr lang="en-GB" sz="2800" dirty="0">
                <a:solidFill>
                  <a:srgbClr val="00B050"/>
                </a:solidFill>
                <a:latin typeface="Comic Sans MS" pitchFamily="66" charset="0"/>
              </a:rPr>
              <a:t>Struggling Schools Swamped with asylum seekers.</a:t>
            </a:r>
          </a:p>
          <a:p>
            <a:r>
              <a:rPr lang="en-GB" sz="2800" dirty="0">
                <a:solidFill>
                  <a:srgbClr val="00B050"/>
                </a:solidFill>
                <a:latin typeface="Comic Sans MS" pitchFamily="66" charset="0"/>
              </a:rPr>
              <a:t>Daily Mail, 2006</a:t>
            </a:r>
          </a:p>
        </p:txBody>
      </p:sp>
      <p:sp>
        <p:nvSpPr>
          <p:cNvPr id="8" name="TextBox 7"/>
          <p:cNvSpPr txBox="1"/>
          <p:nvPr/>
        </p:nvSpPr>
        <p:spPr>
          <a:xfrm>
            <a:off x="179512" y="2204864"/>
            <a:ext cx="3888432" cy="1569660"/>
          </a:xfrm>
          <a:prstGeom prst="rect">
            <a:avLst/>
          </a:prstGeom>
          <a:noFill/>
          <a:ln>
            <a:solidFill>
              <a:schemeClr val="tx1"/>
            </a:solidFill>
          </a:ln>
        </p:spPr>
        <p:txBody>
          <a:bodyPr wrap="square" rtlCol="0">
            <a:spAutoFit/>
          </a:bodyPr>
          <a:lstStyle/>
          <a:p>
            <a:r>
              <a:rPr lang="en-GB" sz="3200" dirty="0">
                <a:solidFill>
                  <a:srgbClr val="7030A0"/>
                </a:solidFill>
                <a:latin typeface="Comic Sans MS" pitchFamily="66" charset="0"/>
              </a:rPr>
              <a:t>Asylum Seekers raising HIV Risk</a:t>
            </a:r>
          </a:p>
          <a:p>
            <a:r>
              <a:rPr lang="en-GB" sz="3200" dirty="0">
                <a:solidFill>
                  <a:srgbClr val="7030A0"/>
                </a:solidFill>
                <a:latin typeface="Comic Sans MS" pitchFamily="66" charset="0"/>
              </a:rPr>
              <a:t>Daily Mail, 2006</a:t>
            </a:r>
          </a:p>
        </p:txBody>
      </p:sp>
      <p:sp>
        <p:nvSpPr>
          <p:cNvPr id="9" name="TextBox 8"/>
          <p:cNvSpPr txBox="1"/>
          <p:nvPr/>
        </p:nvSpPr>
        <p:spPr>
          <a:xfrm>
            <a:off x="1005314" y="260648"/>
            <a:ext cx="7128792" cy="954107"/>
          </a:xfrm>
          <a:prstGeom prst="rect">
            <a:avLst/>
          </a:prstGeom>
          <a:noFill/>
          <a:ln w="28575">
            <a:solidFill>
              <a:schemeClr val="tx1"/>
            </a:solidFill>
          </a:ln>
        </p:spPr>
        <p:txBody>
          <a:bodyPr wrap="square" rtlCol="0">
            <a:spAutoFit/>
          </a:bodyPr>
          <a:lstStyle/>
          <a:p>
            <a:r>
              <a:rPr lang="en-GB" sz="2800" dirty="0">
                <a:latin typeface="Comic Sans MS" pitchFamily="66" charset="0"/>
              </a:rPr>
              <a:t>Headline about Asylum seekers and Refugees</a:t>
            </a:r>
          </a:p>
        </p:txBody>
      </p:sp>
    </p:spTree>
    <p:extLst>
      <p:ext uri="{BB962C8B-B14F-4D97-AF65-F5344CB8AC3E}">
        <p14:creationId xmlns:p14="http://schemas.microsoft.com/office/powerpoint/2010/main" val="3956486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Point Star 3"/>
          <p:cNvSpPr/>
          <p:nvPr/>
        </p:nvSpPr>
        <p:spPr>
          <a:xfrm>
            <a:off x="1619672" y="836712"/>
            <a:ext cx="5688632" cy="5040560"/>
          </a:xfrm>
          <a:prstGeom prst="star5">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3383868" y="3068960"/>
            <a:ext cx="2160240" cy="1200329"/>
          </a:xfrm>
          <a:prstGeom prst="rect">
            <a:avLst/>
          </a:prstGeom>
          <a:noFill/>
        </p:spPr>
        <p:txBody>
          <a:bodyPr wrap="square" rtlCol="0">
            <a:spAutoFit/>
          </a:bodyPr>
          <a:lstStyle/>
          <a:p>
            <a:pPr algn="ctr"/>
            <a:r>
              <a:rPr lang="en-GB" sz="3600" dirty="0">
                <a:latin typeface="Comic Sans MS" pitchFamily="66" charset="0"/>
              </a:rPr>
              <a:t>Thinking Star</a:t>
            </a:r>
          </a:p>
        </p:txBody>
      </p:sp>
      <p:sp>
        <p:nvSpPr>
          <p:cNvPr id="7" name="TextBox 6"/>
          <p:cNvSpPr txBox="1"/>
          <p:nvPr/>
        </p:nvSpPr>
        <p:spPr>
          <a:xfrm>
            <a:off x="4463275" y="260648"/>
            <a:ext cx="1872208" cy="707886"/>
          </a:xfrm>
          <a:prstGeom prst="rect">
            <a:avLst/>
          </a:prstGeom>
          <a:solidFill>
            <a:schemeClr val="bg1"/>
          </a:solidFill>
          <a:ln w="38100">
            <a:solidFill>
              <a:srgbClr val="FF0000"/>
            </a:solidFill>
          </a:ln>
        </p:spPr>
        <p:txBody>
          <a:bodyPr wrap="square" rtlCol="0">
            <a:spAutoFit/>
          </a:bodyPr>
          <a:lstStyle/>
          <a:p>
            <a:r>
              <a:rPr lang="en-GB" sz="2000" dirty="0">
                <a:latin typeface="Comic Sans MS" pitchFamily="66" charset="0"/>
              </a:rPr>
              <a:t>1. Describe your source</a:t>
            </a:r>
          </a:p>
        </p:txBody>
      </p:sp>
      <p:sp>
        <p:nvSpPr>
          <p:cNvPr id="8" name="TextBox 7"/>
          <p:cNvSpPr txBox="1"/>
          <p:nvPr/>
        </p:nvSpPr>
        <p:spPr>
          <a:xfrm>
            <a:off x="6957717" y="2387496"/>
            <a:ext cx="2160240" cy="707886"/>
          </a:xfrm>
          <a:prstGeom prst="rect">
            <a:avLst/>
          </a:prstGeom>
          <a:solidFill>
            <a:schemeClr val="bg1"/>
          </a:solidFill>
          <a:ln w="38100">
            <a:solidFill>
              <a:srgbClr val="FFC000"/>
            </a:solidFill>
          </a:ln>
        </p:spPr>
        <p:txBody>
          <a:bodyPr wrap="square" rtlCol="0">
            <a:spAutoFit/>
          </a:bodyPr>
          <a:lstStyle/>
          <a:p>
            <a:r>
              <a:rPr lang="en-GB" sz="2000" dirty="0">
                <a:latin typeface="Comic Sans MS" pitchFamily="66" charset="0"/>
              </a:rPr>
              <a:t>2. Explain what it shows</a:t>
            </a:r>
          </a:p>
        </p:txBody>
      </p:sp>
      <p:sp>
        <p:nvSpPr>
          <p:cNvPr id="9" name="TextBox 8"/>
          <p:cNvSpPr txBox="1"/>
          <p:nvPr/>
        </p:nvSpPr>
        <p:spPr>
          <a:xfrm>
            <a:off x="5399378" y="5517232"/>
            <a:ext cx="3349085" cy="1015663"/>
          </a:xfrm>
          <a:prstGeom prst="rect">
            <a:avLst/>
          </a:prstGeom>
          <a:solidFill>
            <a:schemeClr val="bg1"/>
          </a:solidFill>
          <a:ln w="38100">
            <a:solidFill>
              <a:srgbClr val="FFFF00"/>
            </a:solidFill>
          </a:ln>
        </p:spPr>
        <p:txBody>
          <a:bodyPr wrap="square" rtlCol="0">
            <a:spAutoFit/>
          </a:bodyPr>
          <a:lstStyle/>
          <a:p>
            <a:r>
              <a:rPr lang="en-GB" sz="2000" dirty="0">
                <a:latin typeface="Comic Sans MS" pitchFamily="66" charset="0"/>
              </a:rPr>
              <a:t>3. If you had to use ONE word to sum up the photo what would it be?</a:t>
            </a:r>
          </a:p>
        </p:txBody>
      </p:sp>
      <p:sp>
        <p:nvSpPr>
          <p:cNvPr id="11" name="TextBox 10"/>
          <p:cNvSpPr txBox="1"/>
          <p:nvPr/>
        </p:nvSpPr>
        <p:spPr>
          <a:xfrm>
            <a:off x="107504" y="836712"/>
            <a:ext cx="1656184" cy="2554545"/>
          </a:xfrm>
          <a:prstGeom prst="rect">
            <a:avLst/>
          </a:prstGeom>
          <a:solidFill>
            <a:schemeClr val="bg1"/>
          </a:solidFill>
          <a:ln w="57150">
            <a:solidFill>
              <a:srgbClr val="00B0F0"/>
            </a:solidFill>
          </a:ln>
        </p:spPr>
        <p:txBody>
          <a:bodyPr wrap="square" rtlCol="0">
            <a:spAutoFit/>
          </a:bodyPr>
          <a:lstStyle/>
          <a:p>
            <a:r>
              <a:rPr lang="en-GB" sz="2000" dirty="0">
                <a:latin typeface="Comic Sans MS" pitchFamily="66" charset="0"/>
              </a:rPr>
              <a:t>5. To what extent do you think these people would be welcomed in the UK?</a:t>
            </a:r>
          </a:p>
        </p:txBody>
      </p:sp>
      <p:sp>
        <p:nvSpPr>
          <p:cNvPr id="14" name="Rectangle 13"/>
          <p:cNvSpPr/>
          <p:nvPr/>
        </p:nvSpPr>
        <p:spPr>
          <a:xfrm>
            <a:off x="323528" y="4725144"/>
            <a:ext cx="2286000" cy="1323439"/>
          </a:xfrm>
          <a:prstGeom prst="rect">
            <a:avLst/>
          </a:prstGeom>
          <a:ln w="38100">
            <a:solidFill>
              <a:srgbClr val="00B050"/>
            </a:solidFill>
          </a:ln>
        </p:spPr>
        <p:txBody>
          <a:bodyPr>
            <a:spAutoFit/>
          </a:bodyPr>
          <a:lstStyle/>
          <a:p>
            <a:pPr lvl="0"/>
            <a:r>
              <a:rPr lang="en-GB" sz="2000" dirty="0">
                <a:solidFill>
                  <a:prstClr val="black"/>
                </a:solidFill>
                <a:latin typeface="Comic Sans MS" pitchFamily="66" charset="0"/>
              </a:rPr>
              <a:t>4.Imagine you were in the image. How would you feel?  </a:t>
            </a:r>
          </a:p>
        </p:txBody>
      </p:sp>
    </p:spTree>
    <p:extLst>
      <p:ext uri="{BB962C8B-B14F-4D97-AF65-F5344CB8AC3E}">
        <p14:creationId xmlns:p14="http://schemas.microsoft.com/office/powerpoint/2010/main" val="11415120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1843</TotalTime>
  <Words>648</Words>
  <Application>Microsoft Office PowerPoint</Application>
  <PresentationFormat>On-screen Show (4:3)</PresentationFormat>
  <Paragraphs>78</Paragraphs>
  <Slides>19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Comic Sans MS</vt:lpstr>
      <vt:lpstr>Office Theme</vt:lpstr>
      <vt:lpstr>Refugee Migrants</vt:lpstr>
      <vt:lpstr>PowerPoint Presentation</vt:lpstr>
      <vt:lpstr>Define the following…</vt:lpstr>
      <vt:lpstr>Definitions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Plenary</vt:lpstr>
      <vt:lpstr>PowerPoint Presentation</vt:lpstr>
      <vt:lpstr>PowerPoint Presentation</vt:lpstr>
    </vt:vector>
  </TitlesOfParts>
  <Company>Lea Valley High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Woolley</dc:creator>
  <cp:lastModifiedBy>martin roberts</cp:lastModifiedBy>
  <cp:revision>59</cp:revision>
  <cp:lastPrinted>2012-03-15T09:09:01Z</cp:lastPrinted>
  <dcterms:created xsi:type="dcterms:W3CDTF">2011-10-02T11:06:07Z</dcterms:created>
  <dcterms:modified xsi:type="dcterms:W3CDTF">2017-07-07T10:39:32Z</dcterms:modified>
</cp:coreProperties>
</file>