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660"/>
  </p:normalViewPr>
  <p:slideViewPr>
    <p:cSldViewPr>
      <p:cViewPr varScale="1">
        <p:scale>
          <a:sx n="63" d="100"/>
          <a:sy n="63" d="100"/>
        </p:scale>
        <p:origin x="14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8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8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7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2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2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1B74-B291-4AB7-BD90-3E54652E9912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A639-F106-48D3-8A2B-D22A3F9A4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HTWRYXy2g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Kuznets Curve  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http://upload.wikimedia.org/wikipedia/commons/c/cd/Environmntal_Kuznets_Cur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380" y="636454"/>
            <a:ext cx="8925237" cy="64807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Demo: </a:t>
            </a:r>
            <a:r>
              <a:rPr lang="en-GB" sz="2000" dirty="0" smtClean="0">
                <a:latin typeface="Comic Sans MS" panose="030F0702030302020204" pitchFamily="66" charset="0"/>
              </a:rPr>
              <a:t>The graph can be broken down into three stages. What are these stages? </a:t>
            </a:r>
          </a:p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Describe each stage.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49" y="2159090"/>
            <a:ext cx="4560110" cy="451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98124" y="1340768"/>
            <a:ext cx="4336493" cy="206534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Comic Sans MS" panose="030F0702030302020204" pitchFamily="66" charset="0"/>
              </a:rPr>
              <a:t>The Kuznets curve is a graph representing Simon Kuznets (economist) theory. It was originally developed to show how inequality in a country changes over time.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944" y="1340768"/>
            <a:ext cx="4474054" cy="62351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u="sng" dirty="0" smtClean="0">
                <a:latin typeface="Comic Sans MS" panose="030F0702030302020204" pitchFamily="66" charset="0"/>
              </a:rPr>
              <a:t>The Kuznets curve</a:t>
            </a:r>
            <a:endParaRPr lang="en-GB" sz="1800" u="sng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8125" y="3573016"/>
            <a:ext cx="4336493" cy="309634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latin typeface="Comic Sans MS" panose="030F0702030302020204" pitchFamily="66" charset="0"/>
              </a:rPr>
              <a:t>Writing Frame: </a:t>
            </a: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Stage 1</a:t>
            </a: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 </a:t>
            </a:r>
          </a:p>
          <a:p>
            <a:pPr algn="l"/>
            <a:endParaRPr lang="en-GB" sz="1600" dirty="0" smtClean="0">
              <a:latin typeface="Comic Sans MS" panose="030F0702030302020204" pitchFamily="66" charset="0"/>
            </a:endParaRP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Stage 2</a:t>
            </a: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 </a:t>
            </a:r>
          </a:p>
          <a:p>
            <a:pPr algn="l"/>
            <a:endParaRPr lang="en-GB" sz="1600" dirty="0" smtClean="0">
              <a:latin typeface="Comic Sans MS" panose="030F0702030302020204" pitchFamily="66" charset="0"/>
            </a:endParaRP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Stage 3 </a:t>
            </a:r>
          </a:p>
          <a:p>
            <a:pPr algn="l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5931" y="4347515"/>
            <a:ext cx="3980879" cy="61206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Early stages of industrialisation the focus is on economic development with little concern for the environment. Pollution increases rapidly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0032" y="5292264"/>
            <a:ext cx="3980879" cy="61206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After a certain standard of living is reached and pollution is at its highest, attitudes to pollution change and there is now a general desire to tackle the problem.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75931" y="6301257"/>
            <a:ext cx="3980879" cy="431167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dirty="0" smtClean="0">
                <a:latin typeface="Comic Sans MS" panose="030F0702030302020204" pitchFamily="66" charset="0"/>
              </a:rPr>
              <a:t>With increasing environmental investment, pollution levels fall.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" y="2049355"/>
            <a:ext cx="4458290" cy="229816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2081544"/>
            <a:ext cx="5904658" cy="334298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Kuznets Curve  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381" y="692696"/>
            <a:ext cx="8925237" cy="44660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Demo: </a:t>
            </a:r>
            <a:r>
              <a:rPr lang="en-GB" sz="2000" dirty="0" smtClean="0">
                <a:latin typeface="Comic Sans MS" panose="030F0702030302020204" pitchFamily="66" charset="0"/>
              </a:rPr>
              <a:t>What links can be made with the rest of the course/ topic areas/ other theories?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9" y="1273635"/>
            <a:ext cx="86366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381" y="109810"/>
            <a:ext cx="8925237" cy="4466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Health Effects 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223" y="671406"/>
            <a:ext cx="8925237" cy="44660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Demo</a:t>
            </a:r>
            <a:r>
              <a:rPr lang="en-GB" sz="2000" dirty="0" smtClean="0">
                <a:latin typeface="Comic Sans MS" panose="030F0702030302020204" pitchFamily="66" charset="0"/>
              </a:rPr>
              <a:t>: What health effects might there be as of pollution.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4949825"/>
            <a:ext cx="4824536" cy="1470025"/>
          </a:xfrm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mic Sans MS" panose="030F0702030302020204" pitchFamily="66" charset="0"/>
              </a:rPr>
              <a:t>Polluting industries are relocated, away from developed nations, for purely financial </a:t>
            </a:r>
            <a:r>
              <a:rPr lang="en-GB" sz="2000" dirty="0" smtClean="0">
                <a:latin typeface="Comic Sans MS" panose="030F0702030302020204" pitchFamily="66" charset="0"/>
              </a:rPr>
              <a:t>reason's.</a:t>
            </a:r>
            <a:r>
              <a:rPr lang="en-GB" sz="2000" dirty="0">
                <a:latin typeface="Comic Sans MS" panose="030F0702030302020204" pitchFamily="66" charset="0"/>
              </a:rPr>
              <a:t> </a:t>
            </a: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Discuss</a:t>
            </a:r>
            <a:r>
              <a:rPr lang="en-GB" sz="2000" dirty="0">
                <a:latin typeface="Comic Sans MS" panose="030F0702030302020204" pitchFamily="66" charset="0"/>
              </a:rPr>
              <a:t> this </a:t>
            </a:r>
            <a:r>
              <a:rPr lang="en-GB" sz="2000" dirty="0" smtClean="0">
                <a:latin typeface="Comic Sans MS" panose="030F0702030302020204" pitchFamily="66" charset="0"/>
              </a:rPr>
              <a:t>statement [15 marks]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Action Button: End 3">
            <a:hlinkClick r:id="rId2" highlightClick="1"/>
          </p:cNvPr>
          <p:cNvSpPr/>
          <p:nvPr/>
        </p:nvSpPr>
        <p:spPr>
          <a:xfrm>
            <a:off x="8388424" y="251647"/>
            <a:ext cx="270030" cy="1620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Case Study China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39952" y="4365104"/>
            <a:ext cx="4824536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Possible Exam Question 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86" y="692696"/>
            <a:ext cx="4953000" cy="34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692696"/>
            <a:ext cx="3600400" cy="144016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 smtClean="0">
                <a:latin typeface="Comic Sans MS" panose="030F0702030302020204" pitchFamily="66" charset="0"/>
              </a:rPr>
              <a:t>Plenary: </a:t>
            </a:r>
            <a:r>
              <a:rPr lang="en-GB" sz="2000" dirty="0" smtClean="0">
                <a:latin typeface="Comic Sans MS" panose="030F0702030302020204" pitchFamily="66" charset="0"/>
              </a:rPr>
              <a:t>Use the Video and your information sheets to fill in your Case study 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1560" y="2204864"/>
            <a:ext cx="0" cy="1431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91880" y="2204864"/>
            <a:ext cx="0" cy="1431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8339"/>
            <a:ext cx="3787863" cy="285901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53028" y="2429416"/>
            <a:ext cx="2197384" cy="78782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Finished Complete your Evaluation of learning sheet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The effect of Transnational Manufacturing and services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65056"/>
              </p:ext>
            </p:extLst>
          </p:nvPr>
        </p:nvGraphicFramePr>
        <p:xfrm>
          <a:off x="113643" y="1916832"/>
          <a:ext cx="8877922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8961"/>
                <a:gridCol w="4438961"/>
              </a:tblGrid>
              <a:tr h="2315778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[A01] 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Describe/State</a:t>
                      </a:r>
                      <a:r>
                        <a:rPr lang="en-US" sz="1400" b="0" baseline="0" dirty="0" smtClean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outline/Identify  Estimate/Determine/Define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[A02] 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Distinguish/Explain/Suggest/Classify/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Analyse 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508758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[A03] 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Compare and contrast/Evaluate/To</a:t>
                      </a:r>
                      <a:r>
                        <a:rPr lang="en-US" sz="1400" b="0" baseline="0" dirty="0" smtClean="0">
                          <a:latin typeface="Comic Sans MS" panose="030F0702030302020204" pitchFamily="66" charset="0"/>
                        </a:rPr>
                        <a:t> what extent/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Justify</a:t>
                      </a:r>
                      <a:r>
                        <a:rPr lang="en-US" sz="1400" b="0" baseline="0" dirty="0" smtClean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Examine/Contrast/Discuss/Compare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[A04] </a:t>
                      </a:r>
                      <a:r>
                        <a:rPr lang="en-US" sz="1400" b="0" dirty="0" smtClean="0">
                          <a:latin typeface="Comic Sans MS" panose="030F0702030302020204" pitchFamily="66" charset="0"/>
                        </a:rPr>
                        <a:t>Construct/Draw/Label/Annotate 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3643" y="635546"/>
            <a:ext cx="8912875" cy="115212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u="sng" dirty="0" smtClean="0">
                <a:latin typeface="Comic Sans MS" panose="030F0702030302020204" pitchFamily="66" charset="0"/>
              </a:rPr>
              <a:t>Learning Objective</a:t>
            </a:r>
            <a:r>
              <a:rPr lang="en-GB" sz="1800" dirty="0" smtClean="0">
                <a:latin typeface="Comic Sans MS" panose="030F0702030302020204" pitchFamily="66" charset="0"/>
              </a:rPr>
              <a:t>: To be able to give reasons and consequences of the relocation of polluting industries and waste disposal to countries with weaker environmental controls and safety regulations. 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266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Polluting industries are relocated, away from developed nations, for purely financial reason's.  Discuss this statement [15 marks]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9</cp:revision>
  <dcterms:created xsi:type="dcterms:W3CDTF">2015-02-11T10:33:37Z</dcterms:created>
  <dcterms:modified xsi:type="dcterms:W3CDTF">2016-04-22T13:22:12Z</dcterms:modified>
</cp:coreProperties>
</file>