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68" r:id="rId3"/>
    <p:sldId id="273" r:id="rId4"/>
    <p:sldId id="257" r:id="rId5"/>
    <p:sldId id="270" r:id="rId6"/>
    <p:sldId id="258" r:id="rId7"/>
    <p:sldId id="259" r:id="rId8"/>
    <p:sldId id="260" r:id="rId9"/>
    <p:sldId id="261" r:id="rId10"/>
    <p:sldId id="262" r:id="rId11"/>
    <p:sldId id="263" r:id="rId12"/>
    <p:sldId id="264" r:id="rId13"/>
    <p:sldId id="269" r:id="rId14"/>
    <p:sldId id="271" r:id="rId15"/>
    <p:sldId id="275" r:id="rId16"/>
    <p:sldId id="277" r:id="rId17"/>
    <p:sldId id="274" r:id="rId18"/>
    <p:sldId id="278"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259475-4330-4CBA-9A37-EE4BF5727ACF}">
          <p14:sldIdLst>
            <p14:sldId id="267"/>
            <p14:sldId id="268"/>
            <p14:sldId id="273"/>
            <p14:sldId id="257"/>
            <p14:sldId id="270"/>
            <p14:sldId id="258"/>
            <p14:sldId id="259"/>
            <p14:sldId id="260"/>
            <p14:sldId id="261"/>
            <p14:sldId id="262"/>
            <p14:sldId id="263"/>
            <p14:sldId id="264"/>
            <p14:sldId id="269"/>
            <p14:sldId id="271"/>
          </p14:sldIdLst>
        </p14:section>
        <p14:section name="Printing" id="{0699D749-BA52-4316-BC49-2441557D286A}">
          <p14:sldIdLst>
            <p14:sldId id="275"/>
            <p14:sldId id="277"/>
            <p14:sldId id="274"/>
            <p14:sldId id="278"/>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9131E-AC2C-4C1C-8D00-BBA610B1A631}" type="datetimeFigureOut">
              <a:rPr lang="en-GB" smtClean="0"/>
              <a:t>11/12/2015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E53FC-FAD0-4B62-8A0C-58A7C0851313}" type="slidenum">
              <a:rPr lang="en-GB" smtClean="0"/>
              <a:t>‹#›</a:t>
            </a:fld>
            <a:endParaRPr lang="en-GB"/>
          </a:p>
        </p:txBody>
      </p:sp>
    </p:spTree>
    <p:extLst>
      <p:ext uri="{BB962C8B-B14F-4D97-AF65-F5344CB8AC3E}">
        <p14:creationId xmlns:p14="http://schemas.microsoft.com/office/powerpoint/2010/main" val="51245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80CA69-7813-4F6A-8DAD-16E83E073819}" type="slidenum">
              <a:rPr lang="en-GB" smtClean="0">
                <a:latin typeface="Calibri" pitchFamily="34" charset="0"/>
              </a:rPr>
              <a:pPr eaLnBrk="1" hangingPunct="1"/>
              <a:t>11</a:t>
            </a:fld>
            <a:endParaRPr lang="en-GB" smtClean="0">
              <a:latin typeface="Calibri" pitchFamily="34" charset="0"/>
            </a:endParaRPr>
          </a:p>
        </p:txBody>
      </p:sp>
    </p:spTree>
    <p:extLst>
      <p:ext uri="{BB962C8B-B14F-4D97-AF65-F5344CB8AC3E}">
        <p14:creationId xmlns:p14="http://schemas.microsoft.com/office/powerpoint/2010/main" val="428819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1F5680-A405-4B55-8DBB-78298A1F098E}"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84493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F5680-A405-4B55-8DBB-78298A1F098E}"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420289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F5680-A405-4B55-8DBB-78298A1F098E}"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2182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F5680-A405-4B55-8DBB-78298A1F098E}"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390586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F5680-A405-4B55-8DBB-78298A1F098E}" type="datetimeFigureOut">
              <a:rPr lang="en-GB" smtClean="0"/>
              <a:t>11/12/2015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426216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1F5680-A405-4B55-8DBB-78298A1F098E}"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120760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1F5680-A405-4B55-8DBB-78298A1F098E}" type="datetimeFigureOut">
              <a:rPr lang="en-GB" smtClean="0"/>
              <a:t>11/12/2015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39376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1F5680-A405-4B55-8DBB-78298A1F098E}" type="datetimeFigureOut">
              <a:rPr lang="en-GB" smtClean="0"/>
              <a:t>11/12/2015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300865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F5680-A405-4B55-8DBB-78298A1F098E}" type="datetimeFigureOut">
              <a:rPr lang="en-GB" smtClean="0"/>
              <a:t>11/12/2015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37008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F5680-A405-4B55-8DBB-78298A1F098E}"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90065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F5680-A405-4B55-8DBB-78298A1F098E}" type="datetimeFigureOut">
              <a:rPr lang="en-GB" smtClean="0"/>
              <a:t>11/12/2015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B32F7-C892-461B-A84D-053854550F4E}" type="slidenum">
              <a:rPr lang="en-GB" smtClean="0"/>
              <a:t>‹#›</a:t>
            </a:fld>
            <a:endParaRPr lang="en-GB"/>
          </a:p>
        </p:txBody>
      </p:sp>
    </p:spTree>
    <p:extLst>
      <p:ext uri="{BB962C8B-B14F-4D97-AF65-F5344CB8AC3E}">
        <p14:creationId xmlns:p14="http://schemas.microsoft.com/office/powerpoint/2010/main" val="200418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F5680-A405-4B55-8DBB-78298A1F098E}" type="datetimeFigureOut">
              <a:rPr lang="en-GB" smtClean="0"/>
              <a:t>11/12/2015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B32F7-C892-461B-A84D-053854550F4E}" type="slidenum">
              <a:rPr lang="en-GB" smtClean="0"/>
              <a:t>‹#›</a:t>
            </a:fld>
            <a:endParaRPr lang="en-GB"/>
          </a:p>
        </p:txBody>
      </p:sp>
    </p:spTree>
    <p:extLst>
      <p:ext uri="{BB962C8B-B14F-4D97-AF65-F5344CB8AC3E}">
        <p14:creationId xmlns:p14="http://schemas.microsoft.com/office/powerpoint/2010/main" val="296325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tjfgtxefPp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9456" y="57750"/>
            <a:ext cx="11768328" cy="399450"/>
          </a:xfrm>
          <a:prstGeom prst="rect">
            <a:avLst/>
          </a:prstGeom>
          <a:ln w="28575">
            <a:solidFill>
              <a:srgbClr val="FF0000"/>
            </a:solidFill>
          </a:ln>
        </p:spPr>
        <p:txBody>
          <a:bodyPr/>
          <a:lstStyle/>
          <a:p>
            <a:pPr algn="ctr">
              <a:defRPr/>
            </a:pPr>
            <a:r>
              <a:rPr lang="en-GB" sz="2000" u="sng" dirty="0" smtClean="0">
                <a:latin typeface="Comic Sans MS" panose="030F0702030302020204" pitchFamily="66" charset="0"/>
                <a:ea typeface="+mj-ea"/>
                <a:cs typeface="+mj-cs"/>
              </a:rPr>
              <a:t>Disparities and Change </a:t>
            </a:r>
            <a:endParaRPr lang="en-GB" sz="2000" u="sng" dirty="0">
              <a:latin typeface="Comic Sans MS" panose="030F0702030302020204" pitchFamily="66" charset="0"/>
              <a:ea typeface="+mj-ea"/>
              <a:cs typeface="+mj-cs"/>
            </a:endParaRPr>
          </a:p>
        </p:txBody>
      </p:sp>
      <p:sp>
        <p:nvSpPr>
          <p:cNvPr id="6" name="Title 1"/>
          <p:cNvSpPr txBox="1">
            <a:spLocks/>
          </p:cNvSpPr>
          <p:nvPr/>
        </p:nvSpPr>
        <p:spPr>
          <a:xfrm>
            <a:off x="219456" y="1365342"/>
            <a:ext cx="2697480" cy="2573793"/>
          </a:xfrm>
          <a:prstGeom prst="rect">
            <a:avLst/>
          </a:prstGeom>
          <a:ln w="28575">
            <a:solidFill>
              <a:srgbClr val="00FF00"/>
            </a:solidFill>
          </a:ln>
        </p:spPr>
        <p:txBody>
          <a:bodyPr/>
          <a:lstStyle/>
          <a:p>
            <a:pPr>
              <a:defRPr/>
            </a:pPr>
            <a:r>
              <a:rPr lang="en-GB" sz="3200" u="sng" dirty="0" smtClean="0">
                <a:latin typeface="Comic Sans MS" panose="030F0702030302020204" pitchFamily="66" charset="0"/>
                <a:ea typeface="+mj-ea"/>
                <a:cs typeface="+mj-cs"/>
              </a:rPr>
              <a:t>Starter</a:t>
            </a:r>
            <a:r>
              <a:rPr lang="en-GB" sz="3200" dirty="0" smtClean="0">
                <a:latin typeface="Comic Sans MS" panose="030F0702030302020204" pitchFamily="66" charset="0"/>
                <a:ea typeface="+mj-ea"/>
                <a:cs typeface="+mj-cs"/>
              </a:rPr>
              <a:t>: Make a sketch of Rostow’s model. </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sp>
        <p:nvSpPr>
          <p:cNvPr id="7" name="Title 1"/>
          <p:cNvSpPr txBox="1">
            <a:spLocks/>
          </p:cNvSpPr>
          <p:nvPr/>
        </p:nvSpPr>
        <p:spPr>
          <a:xfrm>
            <a:off x="219456" y="560670"/>
            <a:ext cx="11768328" cy="701202"/>
          </a:xfrm>
          <a:prstGeom prst="rect">
            <a:avLst/>
          </a:prstGeom>
          <a:ln w="28575">
            <a:solidFill>
              <a:srgbClr val="FFC000"/>
            </a:solidFill>
          </a:ln>
        </p:spPr>
        <p:txBody>
          <a:bodyPr/>
          <a:lstStyle/>
          <a:p>
            <a:pPr>
              <a:defRPr/>
            </a:pPr>
            <a:r>
              <a:rPr lang="en-GB" sz="2000" u="sng" dirty="0" smtClean="0">
                <a:latin typeface="Comic Sans MS" panose="030F0702030302020204" pitchFamily="66" charset="0"/>
                <a:ea typeface="+mj-ea"/>
                <a:cs typeface="+mj-cs"/>
              </a:rPr>
              <a:t>Learning Objective</a:t>
            </a:r>
            <a:r>
              <a:rPr lang="en-GB" sz="2000" dirty="0" smtClean="0">
                <a:latin typeface="Comic Sans MS" panose="030F0702030302020204" pitchFamily="66" charset="0"/>
                <a:ea typeface="+mj-ea"/>
                <a:cs typeface="+mj-cs"/>
              </a:rPr>
              <a:t>: To be able to explain the changes that have occurred in the patterns and trends of regional and global disparities of life expectancy, education and income.  </a:t>
            </a:r>
            <a:endParaRPr lang="en-GB" sz="2000" dirty="0">
              <a:latin typeface="Comic Sans MS" panose="030F0702030302020204" pitchFamily="66" charset="0"/>
              <a:ea typeface="+mj-ea"/>
              <a:cs typeface="+mj-cs"/>
            </a:endParaRPr>
          </a:p>
        </p:txBody>
      </p:sp>
      <p:sp>
        <p:nvSpPr>
          <p:cNvPr id="8" name="Title 1"/>
          <p:cNvSpPr txBox="1">
            <a:spLocks/>
          </p:cNvSpPr>
          <p:nvPr/>
        </p:nvSpPr>
        <p:spPr>
          <a:xfrm>
            <a:off x="237744" y="5919054"/>
            <a:ext cx="2532888" cy="783498"/>
          </a:xfrm>
          <a:prstGeom prst="rect">
            <a:avLst/>
          </a:prstGeom>
          <a:ln w="28575">
            <a:solidFill>
              <a:srgbClr val="00FF00"/>
            </a:solidFill>
          </a:ln>
        </p:spPr>
        <p:txBody>
          <a:bodyPr/>
          <a:lstStyle/>
          <a:p>
            <a:pPr algn="ctr">
              <a:defRPr/>
            </a:pPr>
            <a:r>
              <a:rPr lang="en-GB" sz="2000" dirty="0" smtClean="0">
                <a:latin typeface="Comic Sans MS" panose="030F0702030302020204" pitchFamily="66" charset="0"/>
                <a:ea typeface="+mj-ea"/>
                <a:cs typeface="+mj-cs"/>
              </a:rPr>
              <a:t>The traditional Society </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sp>
        <p:nvSpPr>
          <p:cNvPr id="9" name="Title 1"/>
          <p:cNvSpPr txBox="1">
            <a:spLocks/>
          </p:cNvSpPr>
          <p:nvPr/>
        </p:nvSpPr>
        <p:spPr>
          <a:xfrm>
            <a:off x="2052828" y="4722633"/>
            <a:ext cx="2532888" cy="783498"/>
          </a:xfrm>
          <a:prstGeom prst="rect">
            <a:avLst/>
          </a:prstGeom>
          <a:ln w="28575">
            <a:solidFill>
              <a:srgbClr val="00FF00"/>
            </a:solidFill>
          </a:ln>
        </p:spPr>
        <p:txBody>
          <a:bodyPr/>
          <a:lstStyle/>
          <a:p>
            <a:pPr algn="ctr">
              <a:defRPr/>
            </a:pPr>
            <a:r>
              <a:rPr lang="en-GB" sz="2000" dirty="0" smtClean="0">
                <a:latin typeface="Comic Sans MS" panose="030F0702030302020204" pitchFamily="66" charset="0"/>
                <a:ea typeface="+mj-ea"/>
                <a:cs typeface="+mj-cs"/>
              </a:rPr>
              <a:t>The preconditions for take off</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sp>
        <p:nvSpPr>
          <p:cNvPr id="10" name="Title 1"/>
          <p:cNvSpPr txBox="1">
            <a:spLocks/>
          </p:cNvSpPr>
          <p:nvPr/>
        </p:nvSpPr>
        <p:spPr>
          <a:xfrm>
            <a:off x="3803904" y="3629762"/>
            <a:ext cx="2532888" cy="783498"/>
          </a:xfrm>
          <a:prstGeom prst="rect">
            <a:avLst/>
          </a:prstGeom>
          <a:ln w="28575">
            <a:solidFill>
              <a:srgbClr val="00FF00"/>
            </a:solidFill>
          </a:ln>
        </p:spPr>
        <p:txBody>
          <a:bodyPr anchor="ctr"/>
          <a:lstStyle/>
          <a:p>
            <a:pPr algn="ctr">
              <a:defRPr/>
            </a:pPr>
            <a:endParaRPr lang="en-GB" sz="2000" u="sng" dirty="0" smtClean="0">
              <a:latin typeface="Comic Sans MS" panose="030F0702030302020204" pitchFamily="66" charset="0"/>
              <a:ea typeface="+mj-ea"/>
              <a:cs typeface="+mj-cs"/>
            </a:endParaRPr>
          </a:p>
          <a:p>
            <a:pPr algn="ctr">
              <a:defRPr/>
            </a:pPr>
            <a:r>
              <a:rPr lang="en-GB" sz="2000" dirty="0" smtClean="0">
                <a:latin typeface="Comic Sans MS" panose="030F0702030302020204" pitchFamily="66" charset="0"/>
                <a:ea typeface="+mj-ea"/>
                <a:cs typeface="+mj-cs"/>
              </a:rPr>
              <a:t>Take-off</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sp>
        <p:nvSpPr>
          <p:cNvPr id="11" name="Title 1"/>
          <p:cNvSpPr txBox="1">
            <a:spLocks/>
          </p:cNvSpPr>
          <p:nvPr/>
        </p:nvSpPr>
        <p:spPr>
          <a:xfrm>
            <a:off x="5454396" y="2536891"/>
            <a:ext cx="2532888" cy="783498"/>
          </a:xfrm>
          <a:prstGeom prst="rect">
            <a:avLst/>
          </a:prstGeom>
          <a:ln w="28575">
            <a:solidFill>
              <a:srgbClr val="00FF00"/>
            </a:solidFill>
          </a:ln>
        </p:spPr>
        <p:txBody>
          <a:bodyPr/>
          <a:lstStyle/>
          <a:p>
            <a:pPr algn="ctr">
              <a:defRPr/>
            </a:pPr>
            <a:r>
              <a:rPr lang="en-GB" sz="2000" dirty="0" smtClean="0">
                <a:latin typeface="Comic Sans MS" panose="030F0702030302020204" pitchFamily="66" charset="0"/>
                <a:ea typeface="+mj-ea"/>
                <a:cs typeface="+mj-cs"/>
              </a:rPr>
              <a:t>The drive  to maturity </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sp>
        <p:nvSpPr>
          <p:cNvPr id="12" name="Title 1"/>
          <p:cNvSpPr txBox="1">
            <a:spLocks/>
          </p:cNvSpPr>
          <p:nvPr/>
        </p:nvSpPr>
        <p:spPr>
          <a:xfrm>
            <a:off x="7100316" y="1404082"/>
            <a:ext cx="2532888" cy="783498"/>
          </a:xfrm>
          <a:prstGeom prst="rect">
            <a:avLst/>
          </a:prstGeom>
          <a:ln w="28575">
            <a:solidFill>
              <a:srgbClr val="00FF00"/>
            </a:solidFill>
          </a:ln>
        </p:spPr>
        <p:txBody>
          <a:bodyPr/>
          <a:lstStyle/>
          <a:p>
            <a:pPr algn="ctr">
              <a:defRPr/>
            </a:pPr>
            <a:r>
              <a:rPr lang="en-GB" sz="2000" dirty="0" smtClean="0">
                <a:latin typeface="Comic Sans MS" panose="030F0702030302020204" pitchFamily="66" charset="0"/>
                <a:ea typeface="+mj-ea"/>
                <a:cs typeface="+mj-cs"/>
              </a:rPr>
              <a:t>The age of high mass consumption</a:t>
            </a:r>
          </a:p>
          <a:p>
            <a:pPr>
              <a:defRPr/>
            </a:pPr>
            <a:r>
              <a:rPr lang="en-GB" sz="3200" dirty="0" smtClean="0">
                <a:latin typeface="Comic Sans MS" panose="030F0702030302020204" pitchFamily="66" charset="0"/>
                <a:ea typeface="+mj-ea"/>
                <a:cs typeface="+mj-cs"/>
              </a:rPr>
              <a:t> </a:t>
            </a:r>
            <a:endParaRPr lang="en-GB" sz="3200" dirty="0">
              <a:latin typeface="Comic Sans MS" panose="030F0702030302020204" pitchFamily="66" charset="0"/>
              <a:ea typeface="+mj-ea"/>
              <a:cs typeface="+mj-cs"/>
            </a:endParaRPr>
          </a:p>
        </p:txBody>
      </p:sp>
      <p:cxnSp>
        <p:nvCxnSpPr>
          <p:cNvPr id="3" name="Straight Arrow Connector 2"/>
          <p:cNvCxnSpPr/>
          <p:nvPr/>
        </p:nvCxnSpPr>
        <p:spPr>
          <a:xfrm flipV="1">
            <a:off x="237744" y="4809744"/>
            <a:ext cx="1645920" cy="1109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2828" y="3629762"/>
            <a:ext cx="1645920" cy="1109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803904" y="2520452"/>
            <a:ext cx="1645920" cy="1109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54396" y="1387317"/>
            <a:ext cx="1645920" cy="1109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7744" y="6744980"/>
            <a:ext cx="9811512" cy="163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7232904" y="6310803"/>
            <a:ext cx="2532888" cy="334640"/>
          </a:xfrm>
          <a:prstGeom prst="rect">
            <a:avLst/>
          </a:prstGeom>
          <a:ln w="28575">
            <a:solidFill>
              <a:srgbClr val="00FF00"/>
            </a:solidFill>
          </a:ln>
        </p:spPr>
        <p:txBody>
          <a:bodyPr anchor="ctr"/>
          <a:lstStyle/>
          <a:p>
            <a:pPr algn="ctr">
              <a:defRPr/>
            </a:pPr>
            <a:r>
              <a:rPr lang="en-GB" sz="2000" u="sng" dirty="0" smtClean="0">
                <a:latin typeface="Comic Sans MS" panose="030F0702030302020204" pitchFamily="66" charset="0"/>
                <a:ea typeface="+mj-ea"/>
                <a:cs typeface="+mj-cs"/>
              </a:rPr>
              <a:t>Decades</a:t>
            </a:r>
            <a:endParaRPr lang="en-GB" sz="2000" dirty="0" smtClean="0">
              <a:latin typeface="Comic Sans MS" panose="030F0702030302020204" pitchFamily="66" charset="0"/>
              <a:ea typeface="+mj-ea"/>
              <a:cs typeface="+mj-cs"/>
            </a:endParaRPr>
          </a:p>
        </p:txBody>
      </p:sp>
      <p:sp>
        <p:nvSpPr>
          <p:cNvPr id="23" name="Title 1"/>
          <p:cNvSpPr txBox="1">
            <a:spLocks/>
          </p:cNvSpPr>
          <p:nvPr/>
        </p:nvSpPr>
        <p:spPr>
          <a:xfrm rot="5400000">
            <a:off x="8751529" y="3443916"/>
            <a:ext cx="5276088" cy="1196421"/>
          </a:xfrm>
          <a:prstGeom prst="rect">
            <a:avLst/>
          </a:prstGeom>
          <a:ln w="28575">
            <a:solidFill>
              <a:srgbClr val="7030A0"/>
            </a:solidFill>
          </a:ln>
        </p:spPr>
        <p:txBody>
          <a:bodyPr/>
          <a:lstStyle/>
          <a:p>
            <a:pPr>
              <a:defRPr/>
            </a:pPr>
            <a:r>
              <a:rPr lang="en-GB" sz="3200" dirty="0" smtClean="0">
                <a:latin typeface="Comic Sans MS" panose="030F0702030302020204" pitchFamily="66" charset="0"/>
                <a:ea typeface="+mj-ea"/>
                <a:cs typeface="+mj-cs"/>
              </a:rPr>
              <a:t>W.W.Rostow (Modernisation Theory)</a:t>
            </a:r>
          </a:p>
        </p:txBody>
      </p:sp>
      <p:grpSp>
        <p:nvGrpSpPr>
          <p:cNvPr id="28" name="Group 27"/>
          <p:cNvGrpSpPr/>
          <p:nvPr/>
        </p:nvGrpSpPr>
        <p:grpSpPr>
          <a:xfrm>
            <a:off x="3618738" y="3409101"/>
            <a:ext cx="7026320" cy="2531208"/>
            <a:chOff x="3618738" y="3409101"/>
            <a:chExt cx="7026320" cy="2531208"/>
          </a:xfrm>
        </p:grpSpPr>
        <p:sp>
          <p:nvSpPr>
            <p:cNvPr id="24" name="Rectangle 23"/>
            <p:cNvSpPr/>
            <p:nvPr/>
          </p:nvSpPr>
          <p:spPr>
            <a:xfrm>
              <a:off x="3618738" y="3409101"/>
              <a:ext cx="3049524" cy="1188650"/>
            </a:xfrm>
            <a:prstGeom prst="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p:cNvSpPr txBox="1">
              <a:spLocks/>
            </p:cNvSpPr>
            <p:nvPr/>
          </p:nvSpPr>
          <p:spPr>
            <a:xfrm>
              <a:off x="6773418" y="3583635"/>
              <a:ext cx="3871640" cy="2356674"/>
            </a:xfrm>
            <a:prstGeom prst="rect">
              <a:avLst/>
            </a:prstGeom>
            <a:ln w="28575">
              <a:solidFill>
                <a:srgbClr val="0070C0"/>
              </a:solidFill>
            </a:ln>
          </p:spPr>
          <p:txBody>
            <a:bodyPr/>
            <a:lstStyle/>
            <a:p>
              <a:pPr marL="285750" indent="-285750">
                <a:buFont typeface="Arial" panose="020B0604020202020204" pitchFamily="34" charset="0"/>
                <a:buChar char="•"/>
                <a:defRPr/>
              </a:pPr>
              <a:r>
                <a:rPr lang="en-GB" sz="1600" dirty="0" smtClean="0">
                  <a:latin typeface="Comic Sans MS" panose="030F0702030302020204" pitchFamily="66" charset="0"/>
                  <a:ea typeface="+mj-ea"/>
                  <a:cs typeface="+mj-cs"/>
                </a:rPr>
                <a:t>A rise in the rate of productive investment to over 10% of national income</a:t>
              </a:r>
            </a:p>
            <a:p>
              <a:pPr marL="285750" indent="-285750">
                <a:buFont typeface="Arial" panose="020B0604020202020204" pitchFamily="34" charset="0"/>
                <a:buChar char="•"/>
                <a:defRPr/>
              </a:pPr>
              <a:r>
                <a:rPr lang="en-GB" sz="1600" dirty="0">
                  <a:latin typeface="Comic Sans MS" panose="030F0702030302020204" pitchFamily="66" charset="0"/>
                  <a:ea typeface="+mj-ea"/>
                  <a:cs typeface="+mj-cs"/>
                </a:rPr>
                <a:t> </a:t>
              </a:r>
              <a:r>
                <a:rPr lang="en-GB" sz="1600" dirty="0" smtClean="0">
                  <a:latin typeface="Comic Sans MS" panose="030F0702030302020204" pitchFamily="66" charset="0"/>
                  <a:ea typeface="+mj-ea"/>
                  <a:cs typeface="+mj-cs"/>
                </a:rPr>
                <a:t>The development of one or more substantial manufacturing sectors with a high rate of growth </a:t>
              </a:r>
            </a:p>
            <a:p>
              <a:pPr marL="285750" indent="-285750">
                <a:buFont typeface="Arial" panose="020B0604020202020204" pitchFamily="34" charset="0"/>
                <a:buChar char="•"/>
                <a:defRPr/>
              </a:pPr>
              <a:r>
                <a:rPr lang="en-GB" sz="1600" dirty="0" smtClean="0">
                  <a:latin typeface="Comic Sans MS" panose="030F0702030302020204" pitchFamily="66" charset="0"/>
                  <a:ea typeface="+mj-ea"/>
                  <a:cs typeface="+mj-cs"/>
                </a:rPr>
                <a:t>The emergence of administrative systems that encourage development </a:t>
              </a:r>
            </a:p>
            <a:p>
              <a:pPr>
                <a:defRPr/>
              </a:pPr>
              <a:endParaRPr lang="en-GB" sz="1600" dirty="0" smtClean="0">
                <a:latin typeface="Comic Sans MS" panose="030F0702030302020204" pitchFamily="66" charset="0"/>
                <a:ea typeface="+mj-ea"/>
                <a:cs typeface="+mj-cs"/>
              </a:endParaRPr>
            </a:p>
            <a:p>
              <a:pPr>
                <a:defRPr/>
              </a:pPr>
              <a:endParaRPr lang="en-GB" sz="1600" dirty="0">
                <a:latin typeface="Comic Sans MS" panose="030F0702030302020204" pitchFamily="66" charset="0"/>
                <a:ea typeface="+mj-ea"/>
                <a:cs typeface="+mj-cs"/>
              </a:endParaRPr>
            </a:p>
          </p:txBody>
        </p:sp>
        <p:cxnSp>
          <p:nvCxnSpPr>
            <p:cNvPr id="27" name="Straight Connector 26"/>
            <p:cNvCxnSpPr/>
            <p:nvPr/>
          </p:nvCxnSpPr>
          <p:spPr>
            <a:xfrm>
              <a:off x="6675120" y="3419926"/>
              <a:ext cx="98298" cy="163709"/>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57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WC World City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042" y="1188720"/>
            <a:ext cx="8708569" cy="5486400"/>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4592" y="93920"/>
            <a:ext cx="11777471" cy="9906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336859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http://gecon.yale.edu/sites/default/files/USA_3dmap.jpg?1273595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656" y="874931"/>
            <a:ext cx="9311640" cy="5736634"/>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3736" y="76201"/>
            <a:ext cx="11841480" cy="646331"/>
          </a:xfrm>
          <a:prstGeom prst="rect">
            <a:avLst/>
          </a:prstGeom>
          <a:ln w="28575">
            <a:solidFill>
              <a:srgbClr val="FF0000"/>
            </a:solidFill>
          </a:ln>
        </p:spPr>
        <p:txBody>
          <a:bodyPr wrap="square">
            <a:spAutoFit/>
          </a:bodyPr>
          <a:lstStyle/>
          <a:p>
            <a:pPr algn="ctr"/>
            <a:r>
              <a:rPr lang="en-US" sz="3600" u="sng" dirty="0">
                <a:latin typeface="Comic Sans MS" panose="030F0702030302020204" pitchFamily="66" charset="0"/>
              </a:rPr>
              <a:t>Gecon globe</a:t>
            </a:r>
          </a:p>
        </p:txBody>
      </p:sp>
      <p:sp>
        <p:nvSpPr>
          <p:cNvPr id="2" name="Action Button: Movie 1">
            <a:hlinkClick r:id="rId4" highlightClick="1"/>
          </p:cNvPr>
          <p:cNvSpPr/>
          <p:nvPr/>
        </p:nvSpPr>
        <p:spPr>
          <a:xfrm>
            <a:off x="384048" y="227232"/>
            <a:ext cx="6858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517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con.yale.edu/sites/default/files/China_3dmap.jpg?12809484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 y="310298"/>
            <a:ext cx="5135880" cy="6238088"/>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pic>
        <p:nvPicPr>
          <p:cNvPr id="3" name="Picture 2" descr="http://gecon.yale.edu/sites/default/files/United%20Kingdom_3dmap.JPG?12735999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832" y="310298"/>
            <a:ext cx="5056632" cy="6238088"/>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0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456" y="560670"/>
            <a:ext cx="11768328" cy="701202"/>
          </a:xfrm>
          <a:prstGeom prst="rect">
            <a:avLst/>
          </a:prstGeom>
          <a:ln w="28575">
            <a:solidFill>
              <a:srgbClr val="FFC000"/>
            </a:solidFill>
          </a:ln>
        </p:spPr>
        <p:txBody>
          <a:bodyPr/>
          <a:lstStyle/>
          <a:p>
            <a:pPr>
              <a:defRPr/>
            </a:pPr>
            <a:r>
              <a:rPr lang="en-GB" sz="2000" u="sng" dirty="0" smtClean="0">
                <a:latin typeface="Comic Sans MS" panose="030F0702030302020204" pitchFamily="66" charset="0"/>
                <a:ea typeface="+mj-ea"/>
                <a:cs typeface="+mj-cs"/>
              </a:rPr>
              <a:t>Learning Objective</a:t>
            </a:r>
            <a:r>
              <a:rPr lang="en-GB" sz="2000" dirty="0" smtClean="0">
                <a:latin typeface="Comic Sans MS" panose="030F0702030302020204" pitchFamily="66" charset="0"/>
                <a:ea typeface="+mj-ea"/>
                <a:cs typeface="+mj-cs"/>
              </a:rPr>
              <a:t>: To be able to explain the changes that have occurred in the patterns and trends of regional and global disparities of life expectancy, education and income.  </a:t>
            </a:r>
            <a:endParaRPr lang="en-GB" sz="2000" dirty="0">
              <a:latin typeface="Comic Sans MS" panose="030F0702030302020204" pitchFamily="66" charset="0"/>
              <a:ea typeface="+mj-ea"/>
              <a:cs typeface="+mj-cs"/>
            </a:endParaRPr>
          </a:p>
        </p:txBody>
      </p:sp>
      <p:sp>
        <p:nvSpPr>
          <p:cNvPr id="3" name="Title 1"/>
          <p:cNvSpPr txBox="1">
            <a:spLocks/>
          </p:cNvSpPr>
          <p:nvPr/>
        </p:nvSpPr>
        <p:spPr>
          <a:xfrm>
            <a:off x="219456" y="57750"/>
            <a:ext cx="11768328" cy="399450"/>
          </a:xfrm>
          <a:prstGeom prst="rect">
            <a:avLst/>
          </a:prstGeom>
          <a:ln w="28575">
            <a:solidFill>
              <a:srgbClr val="FF0000"/>
            </a:solidFill>
          </a:ln>
        </p:spPr>
        <p:txBody>
          <a:bodyPr/>
          <a:lstStyle/>
          <a:p>
            <a:pPr algn="ctr">
              <a:defRPr/>
            </a:pPr>
            <a:r>
              <a:rPr lang="en-GB" sz="2000" u="sng" dirty="0" smtClean="0">
                <a:latin typeface="Comic Sans MS" panose="030F0702030302020204" pitchFamily="66" charset="0"/>
                <a:ea typeface="+mj-ea"/>
                <a:cs typeface="+mj-cs"/>
              </a:rPr>
              <a:t>Disparities and Change </a:t>
            </a:r>
            <a:endParaRPr lang="en-GB" sz="2000" u="sng" dirty="0">
              <a:latin typeface="Comic Sans MS" panose="030F0702030302020204" pitchFamily="66" charset="0"/>
              <a:ea typeface="+mj-ea"/>
              <a:cs typeface="+mj-cs"/>
            </a:endParaRPr>
          </a:p>
        </p:txBody>
      </p:sp>
      <p:sp>
        <p:nvSpPr>
          <p:cNvPr id="5" name="Rectangle 4"/>
          <p:cNvSpPr/>
          <p:nvPr/>
        </p:nvSpPr>
        <p:spPr>
          <a:xfrm>
            <a:off x="891835" y="2160295"/>
            <a:ext cx="1906291" cy="369332"/>
          </a:xfrm>
          <a:prstGeom prst="rect">
            <a:avLst/>
          </a:prstGeom>
          <a:ln w="28575">
            <a:solidFill>
              <a:srgbClr val="FF0000"/>
            </a:solidFill>
          </a:ln>
        </p:spPr>
        <p:txBody>
          <a:bodyPr wrap="none">
            <a:spAutoFit/>
          </a:bodyPr>
          <a:lstStyle/>
          <a:p>
            <a:r>
              <a:rPr lang="en-GB" dirty="0">
                <a:latin typeface="Comic Sans MS" panose="030F0702030302020204" pitchFamily="66" charset="0"/>
              </a:rPr>
              <a:t>L</a:t>
            </a:r>
            <a:r>
              <a:rPr lang="en-GB" dirty="0" smtClean="0">
                <a:latin typeface="Comic Sans MS" panose="030F0702030302020204" pitchFamily="66" charset="0"/>
              </a:rPr>
              <a:t>ife </a:t>
            </a:r>
            <a:r>
              <a:rPr lang="en-GB" dirty="0">
                <a:latin typeface="Comic Sans MS" panose="030F0702030302020204" pitchFamily="66" charset="0"/>
              </a:rPr>
              <a:t>expectancy</a:t>
            </a:r>
            <a:endParaRPr lang="en-GB" dirty="0"/>
          </a:p>
        </p:txBody>
      </p:sp>
      <p:sp>
        <p:nvSpPr>
          <p:cNvPr id="6" name="Rectangle 5"/>
          <p:cNvSpPr/>
          <p:nvPr/>
        </p:nvSpPr>
        <p:spPr>
          <a:xfrm>
            <a:off x="5450236" y="2160295"/>
            <a:ext cx="1306768" cy="369332"/>
          </a:xfrm>
          <a:prstGeom prst="rect">
            <a:avLst/>
          </a:prstGeom>
          <a:ln w="28575">
            <a:solidFill>
              <a:srgbClr val="FF0000"/>
            </a:solidFill>
          </a:ln>
        </p:spPr>
        <p:txBody>
          <a:bodyPr wrap="none">
            <a:spAutoFit/>
          </a:bodyPr>
          <a:lstStyle/>
          <a:p>
            <a:r>
              <a:rPr lang="en-GB" dirty="0">
                <a:latin typeface="Comic Sans MS" panose="030F0702030302020204" pitchFamily="66" charset="0"/>
              </a:rPr>
              <a:t>E</a:t>
            </a:r>
            <a:r>
              <a:rPr lang="en-GB" dirty="0" smtClean="0">
                <a:latin typeface="Comic Sans MS" panose="030F0702030302020204" pitchFamily="66" charset="0"/>
              </a:rPr>
              <a:t>ducation </a:t>
            </a:r>
            <a:endParaRPr lang="en-GB" dirty="0"/>
          </a:p>
        </p:txBody>
      </p:sp>
      <p:sp>
        <p:nvSpPr>
          <p:cNvPr id="7" name="Rectangle 6"/>
          <p:cNvSpPr/>
          <p:nvPr/>
        </p:nvSpPr>
        <p:spPr>
          <a:xfrm>
            <a:off x="9963294" y="2216133"/>
            <a:ext cx="978153" cy="369332"/>
          </a:xfrm>
          <a:prstGeom prst="rect">
            <a:avLst/>
          </a:prstGeom>
          <a:ln w="28575">
            <a:solidFill>
              <a:srgbClr val="FF0000"/>
            </a:solidFill>
          </a:ln>
        </p:spPr>
        <p:txBody>
          <a:bodyPr wrap="none">
            <a:spAutoFit/>
          </a:bodyPr>
          <a:lstStyle/>
          <a:p>
            <a:r>
              <a:rPr lang="en-GB" dirty="0">
                <a:latin typeface="Comic Sans MS" panose="030F0702030302020204" pitchFamily="66" charset="0"/>
              </a:rPr>
              <a:t>I</a:t>
            </a:r>
            <a:r>
              <a:rPr lang="en-GB" dirty="0" smtClean="0">
                <a:latin typeface="Comic Sans MS" panose="030F0702030302020204" pitchFamily="66" charset="0"/>
              </a:rPr>
              <a:t>ncome</a:t>
            </a:r>
            <a:endParaRPr lang="en-GB" dirty="0"/>
          </a:p>
        </p:txBody>
      </p:sp>
      <p:cxnSp>
        <p:nvCxnSpPr>
          <p:cNvPr id="9" name="Straight Connector 8"/>
          <p:cNvCxnSpPr/>
          <p:nvPr/>
        </p:nvCxnSpPr>
        <p:spPr>
          <a:xfrm>
            <a:off x="219456" y="2754130"/>
            <a:ext cx="11695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72339" y="2131864"/>
            <a:ext cx="47362" cy="463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494037" y="2160295"/>
            <a:ext cx="9883" cy="460447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219456" y="1346267"/>
            <a:ext cx="11768328" cy="701202"/>
          </a:xfrm>
          <a:prstGeom prst="rect">
            <a:avLst/>
          </a:prstGeom>
          <a:ln w="28575">
            <a:solidFill>
              <a:srgbClr val="00FF00"/>
            </a:solidFill>
          </a:ln>
        </p:spPr>
        <p:txBody>
          <a:bodyPr/>
          <a:lstStyle/>
          <a:p>
            <a:pPr>
              <a:defRPr/>
            </a:pPr>
            <a:r>
              <a:rPr lang="en-GB" sz="2000" u="sng" dirty="0" smtClean="0">
                <a:latin typeface="Comic Sans MS" panose="030F0702030302020204" pitchFamily="66" charset="0"/>
                <a:ea typeface="+mj-ea"/>
                <a:cs typeface="+mj-cs"/>
              </a:rPr>
              <a:t>Demo</a:t>
            </a:r>
            <a:r>
              <a:rPr lang="en-GB" sz="2000" dirty="0" smtClean="0">
                <a:latin typeface="Comic Sans MS" panose="030F0702030302020204" pitchFamily="66" charset="0"/>
                <a:ea typeface="+mj-ea"/>
                <a:cs typeface="+mj-cs"/>
              </a:rPr>
              <a:t>: Look at your map/table or graph. What can you infer from this source? Justify your reason</a:t>
            </a:r>
            <a:endParaRPr lang="en-GB" sz="2000" dirty="0">
              <a:latin typeface="Comic Sans MS" panose="030F0702030302020204" pitchFamily="66" charset="0"/>
              <a:ea typeface="+mj-ea"/>
              <a:cs typeface="+mj-cs"/>
            </a:endParaRPr>
          </a:p>
        </p:txBody>
      </p:sp>
      <p:sp>
        <p:nvSpPr>
          <p:cNvPr id="18" name="Rectangle 17"/>
          <p:cNvSpPr/>
          <p:nvPr/>
        </p:nvSpPr>
        <p:spPr>
          <a:xfrm>
            <a:off x="219456" y="2897861"/>
            <a:ext cx="2944368" cy="1754326"/>
          </a:xfrm>
          <a:prstGeom prst="rect">
            <a:avLst/>
          </a:prstGeom>
          <a:ln w="28575">
            <a:solidFill>
              <a:srgbClr val="FF0000"/>
            </a:solidFill>
          </a:ln>
        </p:spPr>
        <p:txBody>
          <a:bodyPr wrap="square">
            <a:spAutoFit/>
          </a:bodyPr>
          <a:lstStyle/>
          <a:p>
            <a:r>
              <a:rPr lang="en-GB" u="sng" dirty="0" smtClean="0">
                <a:latin typeface="Comic Sans MS" panose="030F0702030302020204" pitchFamily="66" charset="0"/>
              </a:rPr>
              <a:t>Tip</a:t>
            </a:r>
            <a:r>
              <a:rPr lang="en-GB" dirty="0" smtClean="0">
                <a:latin typeface="Comic Sans MS" panose="030F0702030302020204" pitchFamily="66" charset="0"/>
              </a:rPr>
              <a:t>: What has happened to global convergence?</a:t>
            </a:r>
          </a:p>
          <a:p>
            <a:r>
              <a:rPr lang="en-GB" dirty="0" smtClean="0">
                <a:latin typeface="Comic Sans MS" panose="030F0702030302020204" pitchFamily="66" charset="0"/>
              </a:rPr>
              <a:t>What influences might there have been on life expectancy?</a:t>
            </a:r>
          </a:p>
          <a:p>
            <a:endParaRPr lang="en-GB" dirty="0"/>
          </a:p>
        </p:txBody>
      </p:sp>
      <p:sp>
        <p:nvSpPr>
          <p:cNvPr id="19" name="Rectangle 18"/>
          <p:cNvSpPr/>
          <p:nvPr/>
        </p:nvSpPr>
        <p:spPr>
          <a:xfrm>
            <a:off x="3812636" y="2922796"/>
            <a:ext cx="4554124" cy="923330"/>
          </a:xfrm>
          <a:prstGeom prst="rect">
            <a:avLst/>
          </a:prstGeom>
          <a:ln w="28575">
            <a:solidFill>
              <a:srgbClr val="FF0000"/>
            </a:solidFill>
          </a:ln>
        </p:spPr>
        <p:txBody>
          <a:bodyPr wrap="square">
            <a:spAutoFit/>
          </a:bodyPr>
          <a:lstStyle/>
          <a:p>
            <a:r>
              <a:rPr lang="en-GB" u="sng" dirty="0" smtClean="0">
                <a:latin typeface="Comic Sans MS" panose="030F0702030302020204" pitchFamily="66" charset="0"/>
              </a:rPr>
              <a:t>Tip</a:t>
            </a:r>
            <a:r>
              <a:rPr lang="en-GB" dirty="0" smtClean="0">
                <a:latin typeface="Comic Sans MS" panose="030F0702030302020204" pitchFamily="66" charset="0"/>
              </a:rPr>
              <a:t>: What is the trend showing?</a:t>
            </a:r>
          </a:p>
          <a:p>
            <a:r>
              <a:rPr lang="en-GB" dirty="0" smtClean="0">
                <a:latin typeface="Comic Sans MS" panose="030F0702030302020204" pitchFamily="66" charset="0"/>
              </a:rPr>
              <a:t>What changes might have helped this change in trend occur? </a:t>
            </a:r>
            <a:endParaRPr lang="en-GB" dirty="0"/>
          </a:p>
        </p:txBody>
      </p:sp>
      <p:sp>
        <p:nvSpPr>
          <p:cNvPr id="20" name="Rectangle 19"/>
          <p:cNvSpPr/>
          <p:nvPr/>
        </p:nvSpPr>
        <p:spPr>
          <a:xfrm>
            <a:off x="8768769" y="2922796"/>
            <a:ext cx="2944368" cy="1477328"/>
          </a:xfrm>
          <a:prstGeom prst="rect">
            <a:avLst/>
          </a:prstGeom>
          <a:ln w="28575">
            <a:solidFill>
              <a:srgbClr val="FF0000"/>
            </a:solidFill>
          </a:ln>
        </p:spPr>
        <p:txBody>
          <a:bodyPr wrap="square">
            <a:spAutoFit/>
          </a:bodyPr>
          <a:lstStyle/>
          <a:p>
            <a:r>
              <a:rPr lang="en-GB" u="sng" dirty="0" smtClean="0">
                <a:latin typeface="Comic Sans MS" panose="030F0702030302020204" pitchFamily="66" charset="0"/>
              </a:rPr>
              <a:t>Tip</a:t>
            </a:r>
            <a:r>
              <a:rPr lang="en-GB" dirty="0" smtClean="0">
                <a:latin typeface="Comic Sans MS" panose="030F0702030302020204" pitchFamily="66" charset="0"/>
              </a:rPr>
              <a:t>: What </a:t>
            </a:r>
            <a:r>
              <a:rPr lang="en-GB" dirty="0">
                <a:latin typeface="Comic Sans MS" panose="030F0702030302020204" pitchFamily="66" charset="0"/>
              </a:rPr>
              <a:t>is the trend showing?</a:t>
            </a:r>
          </a:p>
          <a:p>
            <a:r>
              <a:rPr lang="en-GB" dirty="0">
                <a:latin typeface="Comic Sans MS" panose="030F0702030302020204" pitchFamily="66" charset="0"/>
              </a:rPr>
              <a:t>What changes might have helped this change in trend occur? </a:t>
            </a:r>
            <a:r>
              <a:rPr lang="en-GB" dirty="0" smtClean="0">
                <a:latin typeface="Comic Sans MS" panose="030F0702030302020204" pitchFamily="66" charset="0"/>
              </a:rPr>
              <a:t> </a:t>
            </a:r>
            <a:endParaRPr lang="en-GB" dirty="0"/>
          </a:p>
        </p:txBody>
      </p:sp>
    </p:spTree>
    <p:extLst>
      <p:ext uri="{BB962C8B-B14F-4D97-AF65-F5344CB8AC3E}">
        <p14:creationId xmlns:p14="http://schemas.microsoft.com/office/powerpoint/2010/main" val="40798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2608" y="177499"/>
            <a:ext cx="11759184" cy="936625"/>
          </a:xfrm>
          <a:solidFill>
            <a:schemeClr val="bg1"/>
          </a:solidFill>
          <a:ln w="38100">
            <a:solidFill>
              <a:srgbClr val="0000FF"/>
            </a:solidFill>
            <a:miter lim="800000"/>
            <a:headEnd/>
            <a:tailEnd/>
          </a:ln>
        </p:spPr>
        <p:txBody>
          <a:bodyPr>
            <a:normAutofit/>
          </a:bodyPr>
          <a:lstStyle/>
          <a:p>
            <a:pPr algn="ctr"/>
            <a:r>
              <a:rPr lang="en-GB" sz="2600" b="1" dirty="0">
                <a:latin typeface="Comic Sans MS" pitchFamily="66" charset="0"/>
              </a:rPr>
              <a:t>Assessment for </a:t>
            </a:r>
            <a:r>
              <a:rPr lang="en-GB" sz="2600" b="1" dirty="0" smtClean="0">
                <a:latin typeface="Comic Sans MS" pitchFamily="66" charset="0"/>
              </a:rPr>
              <a:t>learning </a:t>
            </a:r>
            <a:endParaRPr lang="en-GB" sz="2600" b="1" dirty="0">
              <a:latin typeface="Comic Sans MS" pitchFamily="66" charset="0"/>
            </a:endParaRPr>
          </a:p>
        </p:txBody>
      </p:sp>
      <p:sp>
        <p:nvSpPr>
          <p:cNvPr id="3" name="Content Placeholder 2"/>
          <p:cNvSpPr>
            <a:spLocks noGrp="1"/>
          </p:cNvSpPr>
          <p:nvPr>
            <p:ph idx="1"/>
          </p:nvPr>
        </p:nvSpPr>
        <p:spPr>
          <a:xfrm>
            <a:off x="274320" y="3264408"/>
            <a:ext cx="11777472" cy="1008062"/>
          </a:xfrm>
          <a:ln w="38100">
            <a:solidFill>
              <a:srgbClr val="0000FF"/>
            </a:solidFill>
          </a:ln>
        </p:spPr>
        <p:txBody>
          <a:bodyPr/>
          <a:lstStyle/>
          <a:p>
            <a:pPr marL="0" indent="0">
              <a:buNone/>
              <a:defRPr/>
            </a:pPr>
            <a:r>
              <a:rPr lang="en-GB" sz="2600" dirty="0">
                <a:latin typeface="Comic Sans MS" pitchFamily="66" charset="0"/>
              </a:rPr>
              <a:t>Please complete the activity below reflecting on your learning so far in today’s lesson:</a:t>
            </a:r>
          </a:p>
          <a:p>
            <a:pPr>
              <a:defRPr/>
            </a:pPr>
            <a:endParaRPr lang="en-GB" sz="2600" dirty="0">
              <a:latin typeface="Comic Sans MS" pitchFamily="66" charset="0"/>
            </a:endParaRPr>
          </a:p>
        </p:txBody>
      </p:sp>
      <p:sp>
        <p:nvSpPr>
          <p:cNvPr id="7" name="Content Placeholder 2"/>
          <p:cNvSpPr txBox="1">
            <a:spLocks/>
          </p:cNvSpPr>
          <p:nvPr/>
        </p:nvSpPr>
        <p:spPr bwMode="auto">
          <a:xfrm>
            <a:off x="292608" y="4554316"/>
            <a:ext cx="11759184" cy="2087563"/>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Clr>
                <a:srgbClr val="00007D"/>
              </a:buClr>
              <a:buNone/>
              <a:defRPr/>
            </a:pPr>
            <a:r>
              <a:rPr lang="en-GB" sz="2600" dirty="0">
                <a:solidFill>
                  <a:srgbClr val="000000"/>
                </a:solidFill>
                <a:latin typeface="Comic Sans MS" pitchFamily="66" charset="0"/>
              </a:rPr>
              <a:t>So far in this lesson, I have learnt:</a:t>
            </a:r>
          </a:p>
          <a:p>
            <a:pPr>
              <a:buClr>
                <a:srgbClr val="00007D"/>
              </a:buClr>
              <a:buSzPct val="100000"/>
              <a:buFont typeface="Arial" pitchFamily="34" charset="0"/>
              <a:buChar char="•"/>
              <a:defRPr/>
            </a:pPr>
            <a:r>
              <a:rPr lang="en-GB" sz="2600" dirty="0">
                <a:solidFill>
                  <a:srgbClr val="000000"/>
                </a:solidFill>
                <a:latin typeface="Comic Sans MS" pitchFamily="66" charset="0"/>
              </a:rPr>
              <a:t> </a:t>
            </a:r>
          </a:p>
          <a:p>
            <a:pPr>
              <a:buClr>
                <a:srgbClr val="00007D"/>
              </a:buClr>
              <a:buSzPct val="100000"/>
              <a:buFont typeface="Arial" pitchFamily="34" charset="0"/>
              <a:buChar char="•"/>
              <a:defRPr/>
            </a:pPr>
            <a:r>
              <a:rPr lang="en-GB" sz="2600" dirty="0">
                <a:solidFill>
                  <a:srgbClr val="000000"/>
                </a:solidFill>
                <a:latin typeface="Comic Sans MS" pitchFamily="66" charset="0"/>
              </a:rPr>
              <a:t> </a:t>
            </a:r>
          </a:p>
          <a:p>
            <a:pPr>
              <a:buClr>
                <a:srgbClr val="00007D"/>
              </a:buClr>
              <a:buSzPct val="100000"/>
              <a:buFont typeface="Arial" pitchFamily="34" charset="0"/>
              <a:buChar char="•"/>
              <a:defRPr/>
            </a:pPr>
            <a:r>
              <a:rPr lang="en-GB" sz="2600" dirty="0">
                <a:solidFill>
                  <a:srgbClr val="000000"/>
                </a:solidFill>
                <a:latin typeface="Comic Sans MS" pitchFamily="66" charset="0"/>
              </a:rPr>
              <a:t> </a:t>
            </a:r>
          </a:p>
          <a:p>
            <a:pPr marL="0" indent="0">
              <a:buClr>
                <a:srgbClr val="00007D"/>
              </a:buClr>
              <a:buNone/>
              <a:defRPr/>
            </a:pPr>
            <a:endParaRPr lang="en-GB" sz="2600" dirty="0">
              <a:solidFill>
                <a:srgbClr val="000000"/>
              </a:solidFill>
              <a:latin typeface="Comic Sans MS" pitchFamily="66" charset="0"/>
            </a:endParaRPr>
          </a:p>
          <a:p>
            <a:pPr>
              <a:buClr>
                <a:srgbClr val="00007D"/>
              </a:buClr>
              <a:defRPr/>
            </a:pPr>
            <a:endParaRPr lang="en-GB" sz="2600" dirty="0">
              <a:solidFill>
                <a:srgbClr val="000000"/>
              </a:solidFill>
              <a:latin typeface="Comic Sans MS" pitchFamily="66" charset="0"/>
            </a:endParaRPr>
          </a:p>
        </p:txBody>
      </p:sp>
      <p:pic>
        <p:nvPicPr>
          <p:cNvPr id="133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45" y="1351868"/>
            <a:ext cx="1368425"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130552" y="1520790"/>
            <a:ext cx="9921240" cy="1158402"/>
          </a:xfrm>
          <a:prstGeom prst="rect">
            <a:avLst/>
          </a:prstGeom>
          <a:ln w="28575">
            <a:solidFill>
              <a:srgbClr val="FFC000"/>
            </a:solidFill>
          </a:ln>
        </p:spPr>
        <p:txBody>
          <a:bodyPr/>
          <a:lstStyle/>
          <a:p>
            <a:pPr>
              <a:defRPr/>
            </a:pPr>
            <a:r>
              <a:rPr lang="en-GB" sz="2000" u="sng" dirty="0" smtClean="0">
                <a:latin typeface="Comic Sans MS" panose="030F0702030302020204" pitchFamily="66" charset="0"/>
                <a:ea typeface="+mj-ea"/>
                <a:cs typeface="+mj-cs"/>
              </a:rPr>
              <a:t>Learning Objective</a:t>
            </a:r>
            <a:r>
              <a:rPr lang="en-GB" sz="2000" dirty="0" smtClean="0">
                <a:latin typeface="Comic Sans MS" panose="030F0702030302020204" pitchFamily="66" charset="0"/>
                <a:ea typeface="+mj-ea"/>
                <a:cs typeface="+mj-cs"/>
              </a:rPr>
              <a:t>: To be able to explain the changes that have occurred in the patterns and trends of regional and global disparities of life expectancy, education and income.  </a:t>
            </a:r>
            <a:endParaRPr lang="en-GB" sz="2000" dirty="0">
              <a:latin typeface="Comic Sans MS" panose="030F0702030302020204" pitchFamily="66" charset="0"/>
              <a:ea typeface="+mj-ea"/>
              <a:cs typeface="+mj-cs"/>
            </a:endParaRPr>
          </a:p>
        </p:txBody>
      </p:sp>
    </p:spTree>
    <p:extLst>
      <p:ext uri="{BB962C8B-B14F-4D97-AF65-F5344CB8AC3E}">
        <p14:creationId xmlns:p14="http://schemas.microsoft.com/office/powerpoint/2010/main" val="4048830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7020" y="267880"/>
            <a:ext cx="7827140" cy="6431968"/>
          </a:xfrm>
          <a:prstGeom prst="rect">
            <a:avLst/>
          </a:prstGeom>
          <a:ln w="28575">
            <a:solidFill>
              <a:srgbClr val="7030A0"/>
            </a:solidFill>
          </a:ln>
        </p:spPr>
      </p:pic>
      <p:sp>
        <p:nvSpPr>
          <p:cNvPr id="3" name="Rectangle 2"/>
          <p:cNvSpPr/>
          <p:nvPr/>
        </p:nvSpPr>
        <p:spPr>
          <a:xfrm>
            <a:off x="196953" y="267880"/>
            <a:ext cx="1334020" cy="461665"/>
          </a:xfrm>
          <a:prstGeom prst="rect">
            <a:avLst/>
          </a:prstGeom>
          <a:ln w="28575">
            <a:solidFill>
              <a:srgbClr val="FF0000"/>
            </a:solidFill>
          </a:ln>
        </p:spPr>
        <p:txBody>
          <a:bodyPr wrap="none">
            <a:spAutoFit/>
          </a:bodyPr>
          <a:lstStyle/>
          <a:p>
            <a:r>
              <a:rPr lang="en-GB" sz="2400" dirty="0" smtClean="0">
                <a:latin typeface="Comic Sans MS" panose="030F0702030302020204" pitchFamily="66" charset="0"/>
              </a:rPr>
              <a:t>Income </a:t>
            </a:r>
            <a:endParaRPr lang="en-GB" dirty="0">
              <a:latin typeface="Comic Sans MS" panose="030F0702030302020204" pitchFamily="66" charset="0"/>
            </a:endParaRPr>
          </a:p>
        </p:txBody>
      </p:sp>
    </p:spTree>
    <p:extLst>
      <p:ext uri="{BB962C8B-B14F-4D97-AF65-F5344CB8AC3E}">
        <p14:creationId xmlns:p14="http://schemas.microsoft.com/office/powerpoint/2010/main" val="100770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7356" y="128016"/>
            <a:ext cx="5960712" cy="6510528"/>
          </a:xfrm>
          <a:prstGeom prst="rect">
            <a:avLst/>
          </a:prstGeom>
          <a:ln w="28575">
            <a:solidFill>
              <a:srgbClr val="7030A0"/>
            </a:solidFill>
          </a:ln>
        </p:spPr>
      </p:pic>
      <p:sp>
        <p:nvSpPr>
          <p:cNvPr id="3" name="Rectangle 2"/>
          <p:cNvSpPr/>
          <p:nvPr/>
        </p:nvSpPr>
        <p:spPr>
          <a:xfrm>
            <a:off x="233467" y="322351"/>
            <a:ext cx="2481770" cy="461665"/>
          </a:xfrm>
          <a:prstGeom prst="rect">
            <a:avLst/>
          </a:prstGeom>
          <a:ln w="28575">
            <a:solidFill>
              <a:srgbClr val="FF0000"/>
            </a:solidFill>
          </a:ln>
        </p:spPr>
        <p:txBody>
          <a:bodyPr wrap="none">
            <a:spAutoFit/>
          </a:bodyPr>
          <a:lstStyle/>
          <a:p>
            <a:r>
              <a:rPr lang="en-GB" sz="2400" dirty="0">
                <a:latin typeface="Comic Sans MS" panose="030F0702030302020204" pitchFamily="66" charset="0"/>
              </a:rPr>
              <a:t>L</a:t>
            </a:r>
            <a:r>
              <a:rPr lang="en-GB" sz="2400" dirty="0" smtClean="0">
                <a:latin typeface="Comic Sans MS" panose="030F0702030302020204" pitchFamily="66" charset="0"/>
              </a:rPr>
              <a:t>ife </a:t>
            </a:r>
            <a:r>
              <a:rPr lang="en-GB" sz="2400" dirty="0">
                <a:latin typeface="Comic Sans MS" panose="030F0702030302020204" pitchFamily="66" charset="0"/>
              </a:rPr>
              <a:t>expectancy</a:t>
            </a:r>
            <a:endParaRPr lang="en-GB" sz="2400" dirty="0"/>
          </a:p>
        </p:txBody>
      </p:sp>
    </p:spTree>
    <p:extLst>
      <p:ext uri="{BB962C8B-B14F-4D97-AF65-F5344CB8AC3E}">
        <p14:creationId xmlns:p14="http://schemas.microsoft.com/office/powerpoint/2010/main" val="177674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1558" y="402336"/>
            <a:ext cx="5228804" cy="6163056"/>
          </a:xfrm>
          <a:prstGeom prst="rect">
            <a:avLst/>
          </a:prstGeom>
          <a:ln w="28575">
            <a:solidFill>
              <a:srgbClr val="7030A0"/>
            </a:solidFill>
          </a:ln>
        </p:spPr>
      </p:pic>
      <p:sp>
        <p:nvSpPr>
          <p:cNvPr id="3" name="Rectangle 2"/>
          <p:cNvSpPr/>
          <p:nvPr/>
        </p:nvSpPr>
        <p:spPr>
          <a:xfrm>
            <a:off x="324907" y="285775"/>
            <a:ext cx="1588897" cy="461665"/>
          </a:xfrm>
          <a:prstGeom prst="rect">
            <a:avLst/>
          </a:prstGeom>
          <a:ln w="28575">
            <a:solidFill>
              <a:srgbClr val="FF0000"/>
            </a:solidFill>
          </a:ln>
        </p:spPr>
        <p:txBody>
          <a:bodyPr wrap="none">
            <a:spAutoFit/>
          </a:bodyPr>
          <a:lstStyle/>
          <a:p>
            <a:r>
              <a:rPr lang="en-GB" sz="2400" dirty="0" smtClean="0">
                <a:latin typeface="Comic Sans MS" panose="030F0702030302020204" pitchFamily="66" charset="0"/>
              </a:rPr>
              <a:t>Education</a:t>
            </a:r>
            <a:endParaRPr lang="en-GB" sz="2400" dirty="0"/>
          </a:p>
        </p:txBody>
      </p:sp>
    </p:spTree>
    <p:extLst>
      <p:ext uri="{BB962C8B-B14F-4D97-AF65-F5344CB8AC3E}">
        <p14:creationId xmlns:p14="http://schemas.microsoft.com/office/powerpoint/2010/main" val="222757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6704" y="426339"/>
            <a:ext cx="5791200" cy="6115050"/>
          </a:xfrm>
          <a:prstGeom prst="rect">
            <a:avLst/>
          </a:prstGeom>
        </p:spPr>
      </p:pic>
      <p:pic>
        <p:nvPicPr>
          <p:cNvPr id="3" name="Picture 2"/>
          <p:cNvPicPr>
            <a:picLocks noChangeAspect="1"/>
          </p:cNvPicPr>
          <p:nvPr/>
        </p:nvPicPr>
        <p:blipFill>
          <a:blip r:embed="rId2"/>
          <a:stretch>
            <a:fillRect/>
          </a:stretch>
        </p:blipFill>
        <p:spPr>
          <a:xfrm>
            <a:off x="2941832" y="256032"/>
            <a:ext cx="6113776" cy="6455664"/>
          </a:xfrm>
          <a:prstGeom prst="rect">
            <a:avLst/>
          </a:prstGeom>
          <a:ln w="28575">
            <a:solidFill>
              <a:srgbClr val="7030A0"/>
            </a:solidFill>
          </a:ln>
        </p:spPr>
      </p:pic>
      <p:sp>
        <p:nvSpPr>
          <p:cNvPr id="4" name="Rectangle 3"/>
          <p:cNvSpPr/>
          <p:nvPr/>
        </p:nvSpPr>
        <p:spPr>
          <a:xfrm>
            <a:off x="284832" y="256032"/>
            <a:ext cx="1680268" cy="461665"/>
          </a:xfrm>
          <a:prstGeom prst="rect">
            <a:avLst/>
          </a:prstGeom>
          <a:ln w="28575">
            <a:solidFill>
              <a:srgbClr val="FF0000"/>
            </a:solidFill>
          </a:ln>
        </p:spPr>
        <p:txBody>
          <a:bodyPr wrap="none">
            <a:spAutoFit/>
          </a:bodyPr>
          <a:lstStyle/>
          <a:p>
            <a:pPr algn="ctr"/>
            <a:r>
              <a:rPr lang="en-GB" sz="2400" dirty="0" smtClean="0">
                <a:latin typeface="Comic Sans MS" panose="030F0702030302020204" pitchFamily="66" charset="0"/>
              </a:rPr>
              <a:t>Education </a:t>
            </a:r>
            <a:endParaRPr lang="en-GB" sz="2400" dirty="0"/>
          </a:p>
        </p:txBody>
      </p:sp>
    </p:spTree>
    <p:extLst>
      <p:ext uri="{BB962C8B-B14F-4D97-AF65-F5344CB8AC3E}">
        <p14:creationId xmlns:p14="http://schemas.microsoft.com/office/powerpoint/2010/main" val="321050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472" y="1389887"/>
            <a:ext cx="5791520" cy="4919472"/>
          </a:xfrm>
          <a:prstGeom prst="rect">
            <a:avLst/>
          </a:prstGeom>
          <a:ln w="28575">
            <a:solidFill>
              <a:srgbClr val="7030A0"/>
            </a:solidFill>
          </a:ln>
        </p:spPr>
      </p:pic>
      <p:pic>
        <p:nvPicPr>
          <p:cNvPr id="3" name="Picture 2"/>
          <p:cNvPicPr>
            <a:picLocks noChangeAspect="1"/>
          </p:cNvPicPr>
          <p:nvPr/>
        </p:nvPicPr>
        <p:blipFill>
          <a:blip r:embed="rId3"/>
          <a:stretch>
            <a:fillRect/>
          </a:stretch>
        </p:blipFill>
        <p:spPr>
          <a:xfrm>
            <a:off x="6691919" y="438913"/>
            <a:ext cx="5263446" cy="5870446"/>
          </a:xfrm>
          <a:prstGeom prst="rect">
            <a:avLst/>
          </a:prstGeom>
          <a:ln w="28575">
            <a:solidFill>
              <a:srgbClr val="7030A0"/>
            </a:solidFill>
          </a:ln>
        </p:spPr>
      </p:pic>
      <p:sp>
        <p:nvSpPr>
          <p:cNvPr id="4" name="Rectangle 3"/>
          <p:cNvSpPr/>
          <p:nvPr/>
        </p:nvSpPr>
        <p:spPr>
          <a:xfrm>
            <a:off x="484472" y="226815"/>
            <a:ext cx="2481770" cy="461665"/>
          </a:xfrm>
          <a:prstGeom prst="rect">
            <a:avLst/>
          </a:prstGeom>
          <a:ln w="28575">
            <a:solidFill>
              <a:srgbClr val="FF0000"/>
            </a:solidFill>
          </a:ln>
        </p:spPr>
        <p:txBody>
          <a:bodyPr wrap="none">
            <a:spAutoFit/>
          </a:bodyPr>
          <a:lstStyle/>
          <a:p>
            <a:r>
              <a:rPr lang="en-GB" sz="2400" dirty="0">
                <a:latin typeface="Comic Sans MS" panose="030F0702030302020204" pitchFamily="66" charset="0"/>
              </a:rPr>
              <a:t>L</a:t>
            </a:r>
            <a:r>
              <a:rPr lang="en-GB" sz="2400" dirty="0" smtClean="0">
                <a:latin typeface="Comic Sans MS" panose="030F0702030302020204" pitchFamily="66" charset="0"/>
              </a:rPr>
              <a:t>ife </a:t>
            </a:r>
            <a:r>
              <a:rPr lang="en-GB" sz="2400" dirty="0">
                <a:latin typeface="Comic Sans MS" panose="030F0702030302020204" pitchFamily="66" charset="0"/>
              </a:rPr>
              <a:t>expectancy</a:t>
            </a:r>
            <a:endParaRPr lang="en-GB" sz="2400" dirty="0"/>
          </a:p>
        </p:txBody>
      </p:sp>
    </p:spTree>
    <p:extLst>
      <p:ext uri="{BB962C8B-B14F-4D97-AF65-F5344CB8AC3E}">
        <p14:creationId xmlns:p14="http://schemas.microsoft.com/office/powerpoint/2010/main" val="204951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456" y="146379"/>
            <a:ext cx="11768328" cy="399450"/>
          </a:xfrm>
          <a:prstGeom prst="rect">
            <a:avLst/>
          </a:prstGeom>
          <a:ln w="28575">
            <a:solidFill>
              <a:srgbClr val="FF0000"/>
            </a:solidFill>
          </a:ln>
        </p:spPr>
        <p:txBody>
          <a:bodyPr/>
          <a:lstStyle/>
          <a:p>
            <a:pPr lvl="1" algn="ctr">
              <a:defRPr/>
            </a:pPr>
            <a:r>
              <a:rPr lang="en-GB" sz="2000" u="sng" dirty="0" smtClean="0">
                <a:latin typeface="Comic Sans MS" panose="030F0702030302020204" pitchFamily="66" charset="0"/>
                <a:ea typeface="+mj-ea"/>
                <a:cs typeface="+mj-cs"/>
              </a:rPr>
              <a:t>Dependency Theory </a:t>
            </a:r>
            <a:endParaRPr lang="en-GB" sz="2000" u="sng" dirty="0">
              <a:latin typeface="Comic Sans MS" panose="030F0702030302020204" pitchFamily="66" charset="0"/>
              <a:ea typeface="+mj-ea"/>
              <a:cs typeface="+mj-cs"/>
            </a:endParaRPr>
          </a:p>
        </p:txBody>
      </p:sp>
      <p:sp>
        <p:nvSpPr>
          <p:cNvPr id="4" name="AutoShape 2" descr="https://upload.wikimedia.org/wikipedia/commons/thumb/d/d5/Dependency_theory.svg/340px-Dependency_theory.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5925312" y="1244629"/>
            <a:ext cx="6096001" cy="5324535"/>
          </a:xfrm>
          <a:prstGeom prst="rect">
            <a:avLst/>
          </a:prstGeom>
          <a:ln w="28575">
            <a:solidFill>
              <a:srgbClr val="7030A0"/>
            </a:solidFill>
          </a:ln>
        </p:spPr>
        <p:txBody>
          <a:bodyPr>
            <a:spAutoFit/>
          </a:bodyPr>
          <a:lstStyle/>
          <a:p>
            <a:pPr marL="0" lvl="1">
              <a:defRPr/>
            </a:pPr>
            <a:r>
              <a:rPr lang="en-GB" sz="2000" u="sng" dirty="0">
                <a:latin typeface="Comic Sans MS" panose="030F0702030302020204" pitchFamily="66" charset="0"/>
                <a:ea typeface="+mj-ea"/>
                <a:cs typeface="+mj-cs"/>
              </a:rPr>
              <a:t>Andre Gunder Frank 1966</a:t>
            </a:r>
          </a:p>
          <a:p>
            <a:pPr marL="0" lvl="1">
              <a:defRPr/>
            </a:pPr>
            <a:r>
              <a:rPr lang="en-GB" sz="2000" u="sng" dirty="0">
                <a:latin typeface="Comic Sans MS" panose="030F0702030302020204" pitchFamily="66" charset="0"/>
                <a:ea typeface="+mj-ea"/>
                <a:cs typeface="+mj-cs"/>
              </a:rPr>
              <a:t>Took a historical approach:</a:t>
            </a:r>
          </a:p>
          <a:p>
            <a:pPr marL="342900" lvl="1" indent="-342900">
              <a:buFont typeface="Arial" panose="020B0604020202020204" pitchFamily="34" charset="0"/>
              <a:buChar char="•"/>
              <a:defRPr/>
            </a:pPr>
            <a:r>
              <a:rPr lang="en-GB" sz="2000" dirty="0" smtClean="0">
                <a:latin typeface="Comic Sans MS" panose="030F0702030302020204" pitchFamily="66" charset="0"/>
                <a:ea typeface="+mj-ea"/>
                <a:cs typeface="+mj-cs"/>
              </a:rPr>
              <a:t>poverty </a:t>
            </a:r>
            <a:r>
              <a:rPr lang="en-GB" sz="2000" dirty="0">
                <a:latin typeface="Comic Sans MS" panose="030F0702030302020204" pitchFamily="66" charset="0"/>
                <a:ea typeface="+mj-ea"/>
                <a:cs typeface="+mj-cs"/>
              </a:rPr>
              <a:t>in the developing world arose through the spread of capitalism and that many countries had been prosperous before the arrival of European colonists </a:t>
            </a:r>
          </a:p>
          <a:p>
            <a:pPr marL="342900" lvl="1" indent="-342900">
              <a:buFont typeface="Arial" panose="020B0604020202020204" pitchFamily="34" charset="0"/>
              <a:buChar char="•"/>
              <a:defRPr/>
            </a:pPr>
            <a:r>
              <a:rPr lang="en-GB" sz="2000" dirty="0">
                <a:latin typeface="Comic Sans MS" panose="030F0702030302020204" pitchFamily="66" charset="0"/>
                <a:ea typeface="+mj-ea"/>
                <a:cs typeface="+mj-cs"/>
              </a:rPr>
              <a:t>The process of absorption into the capitalist system sowed the seeds of underdevelopment </a:t>
            </a:r>
          </a:p>
          <a:p>
            <a:pPr marL="342900" lvl="1" indent="-342900">
              <a:buFont typeface="Arial" panose="020B0604020202020204" pitchFamily="34" charset="0"/>
              <a:buChar char="•"/>
              <a:defRPr/>
            </a:pPr>
            <a:r>
              <a:rPr lang="en-GB" sz="2000" dirty="0">
                <a:latin typeface="Comic Sans MS" panose="030F0702030302020204" pitchFamily="66" charset="0"/>
                <a:ea typeface="+mj-ea"/>
                <a:cs typeface="+mj-cs"/>
              </a:rPr>
              <a:t>The development of the rich world was achieved by exploiting the raw materials of the developing world</a:t>
            </a:r>
          </a:p>
          <a:p>
            <a:pPr marL="342900" lvl="1" indent="-342900">
              <a:buFont typeface="Arial" panose="020B0604020202020204" pitchFamily="34" charset="0"/>
              <a:buChar char="•"/>
              <a:defRPr/>
            </a:pPr>
            <a:r>
              <a:rPr lang="en-GB" sz="2000" dirty="0">
                <a:latin typeface="Comic Sans MS" panose="030F0702030302020204" pitchFamily="66" charset="0"/>
                <a:ea typeface="+mj-ea"/>
                <a:cs typeface="+mj-cs"/>
              </a:rPr>
              <a:t>Developing countries became even more dependent on the rich countries by farming export crops where once local food crops prevailed </a:t>
            </a:r>
          </a:p>
          <a:p>
            <a:pPr marL="342900" lvl="1" indent="-342900">
              <a:buFont typeface="Arial" panose="020B0604020202020204" pitchFamily="34" charset="0"/>
              <a:buChar char="•"/>
              <a:defRPr/>
            </a:pPr>
            <a:r>
              <a:rPr lang="en-GB" sz="2000" dirty="0">
                <a:latin typeface="Comic Sans MS" panose="030F0702030302020204" pitchFamily="66" charset="0"/>
                <a:ea typeface="+mj-ea"/>
                <a:cs typeface="+mj-cs"/>
              </a:rPr>
              <a:t>The stronger the links to the developed world the worse the level of development </a:t>
            </a:r>
          </a:p>
        </p:txBody>
      </p:sp>
      <p:sp>
        <p:nvSpPr>
          <p:cNvPr id="9" name="Title 1"/>
          <p:cNvSpPr txBox="1">
            <a:spLocks/>
          </p:cNvSpPr>
          <p:nvPr/>
        </p:nvSpPr>
        <p:spPr>
          <a:xfrm>
            <a:off x="219456" y="659413"/>
            <a:ext cx="11768328" cy="399450"/>
          </a:xfrm>
          <a:prstGeom prst="rect">
            <a:avLst/>
          </a:prstGeom>
          <a:ln w="28575">
            <a:solidFill>
              <a:srgbClr val="00FF00"/>
            </a:solidFill>
          </a:ln>
        </p:spPr>
        <p:txBody>
          <a:bodyPr/>
          <a:lstStyle/>
          <a:p>
            <a:pPr lvl="1">
              <a:defRPr/>
            </a:pPr>
            <a:r>
              <a:rPr lang="en-GB" sz="2000" u="sng" dirty="0" smtClean="0">
                <a:latin typeface="Comic Sans MS" panose="030F0702030302020204" pitchFamily="66" charset="0"/>
                <a:ea typeface="+mj-ea"/>
                <a:cs typeface="+mj-cs"/>
              </a:rPr>
              <a:t>Demo</a:t>
            </a:r>
            <a:r>
              <a:rPr lang="en-GB" sz="2000" dirty="0" smtClean="0">
                <a:latin typeface="Comic Sans MS" panose="030F0702030302020204" pitchFamily="66" charset="0"/>
                <a:ea typeface="+mj-ea"/>
                <a:cs typeface="+mj-cs"/>
              </a:rPr>
              <a:t>: Summarise the notes on the right on Gunder Frank’s “dependency theory”.    </a:t>
            </a:r>
            <a:r>
              <a:rPr lang="en-GB" sz="2000" u="sng" dirty="0" smtClean="0">
                <a:latin typeface="Comic Sans MS" panose="030F0702030302020204" pitchFamily="66" charset="0"/>
                <a:ea typeface="+mj-ea"/>
                <a:cs typeface="+mj-cs"/>
              </a:rPr>
              <a:t> </a:t>
            </a:r>
            <a:endParaRPr lang="en-GB" sz="2000" u="sng" dirty="0">
              <a:latin typeface="Comic Sans MS" panose="030F0702030302020204" pitchFamily="66" charset="0"/>
              <a:ea typeface="+mj-ea"/>
              <a:cs typeface="+mj-cs"/>
            </a:endParaRPr>
          </a:p>
        </p:txBody>
      </p:sp>
      <p:pic>
        <p:nvPicPr>
          <p:cNvPr id="3" name="Picture 2"/>
          <p:cNvPicPr>
            <a:picLocks noChangeAspect="1"/>
          </p:cNvPicPr>
          <p:nvPr/>
        </p:nvPicPr>
        <p:blipFill rotWithShape="1">
          <a:blip r:embed="rId2"/>
          <a:srcRect l="1490" t="3114" r="2356"/>
          <a:stretch/>
        </p:blipFill>
        <p:spPr>
          <a:xfrm>
            <a:off x="640105" y="1244629"/>
            <a:ext cx="4617670" cy="4390972"/>
          </a:xfrm>
          <a:prstGeom prst="rect">
            <a:avLst/>
          </a:prstGeom>
          <a:ln w="28575">
            <a:solidFill>
              <a:srgbClr val="00B0F0"/>
            </a:solidFill>
          </a:ln>
        </p:spPr>
      </p:pic>
      <p:sp>
        <p:nvSpPr>
          <p:cNvPr id="7" name="Title 1"/>
          <p:cNvSpPr txBox="1">
            <a:spLocks/>
          </p:cNvSpPr>
          <p:nvPr/>
        </p:nvSpPr>
        <p:spPr>
          <a:xfrm>
            <a:off x="155575" y="5821367"/>
            <a:ext cx="5669153" cy="399450"/>
          </a:xfrm>
          <a:prstGeom prst="rect">
            <a:avLst/>
          </a:prstGeom>
          <a:ln w="28575">
            <a:solidFill>
              <a:srgbClr val="00B0F0"/>
            </a:solidFill>
          </a:ln>
        </p:spPr>
        <p:txBody>
          <a:bodyPr/>
          <a:lstStyle/>
          <a:p>
            <a:pPr lvl="1" algn="ctr">
              <a:defRPr/>
            </a:pPr>
            <a:r>
              <a:rPr lang="en-GB" sz="2000" u="sng" dirty="0" smtClean="0">
                <a:latin typeface="Comic Sans MS" panose="030F0702030302020204" pitchFamily="66" charset="0"/>
                <a:ea typeface="+mj-ea"/>
                <a:cs typeface="+mj-cs"/>
              </a:rPr>
              <a:t>Challenge</a:t>
            </a:r>
            <a:r>
              <a:rPr lang="en-GB" sz="2000" dirty="0" smtClean="0">
                <a:latin typeface="Comic Sans MS" panose="030F0702030302020204" pitchFamily="66" charset="0"/>
                <a:ea typeface="+mj-ea"/>
                <a:cs typeface="+mj-cs"/>
              </a:rPr>
              <a:t>: Describe Frank’s simple model?</a:t>
            </a:r>
          </a:p>
          <a:p>
            <a:pPr lvl="1" algn="ctr">
              <a:defRPr/>
            </a:pPr>
            <a:r>
              <a:rPr lang="en-GB" sz="2000" dirty="0" smtClean="0">
                <a:latin typeface="Comic Sans MS" panose="030F0702030302020204" pitchFamily="66" charset="0"/>
                <a:ea typeface="+mj-ea"/>
                <a:cs typeface="+mj-cs"/>
              </a:rPr>
              <a:t> </a:t>
            </a:r>
            <a:endParaRPr lang="en-GB" sz="2000" dirty="0">
              <a:latin typeface="Comic Sans MS" panose="030F0702030302020204" pitchFamily="66" charset="0"/>
              <a:ea typeface="+mj-ea"/>
              <a:cs typeface="+mj-cs"/>
            </a:endParaRPr>
          </a:p>
        </p:txBody>
      </p:sp>
    </p:spTree>
    <p:extLst>
      <p:ext uri="{BB962C8B-B14F-4D97-AF65-F5344CB8AC3E}">
        <p14:creationId xmlns:p14="http://schemas.microsoft.com/office/powerpoint/2010/main" val="2456988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456" y="146379"/>
            <a:ext cx="11768328" cy="399450"/>
          </a:xfrm>
          <a:prstGeom prst="rect">
            <a:avLst/>
          </a:prstGeom>
          <a:ln w="28575">
            <a:solidFill>
              <a:srgbClr val="FF0000"/>
            </a:solidFill>
          </a:ln>
        </p:spPr>
        <p:txBody>
          <a:bodyPr/>
          <a:lstStyle/>
          <a:p>
            <a:pPr lvl="1" algn="ctr">
              <a:defRPr/>
            </a:pPr>
            <a:r>
              <a:rPr lang="en-GB" sz="2000" u="sng" dirty="0" smtClean="0">
                <a:latin typeface="Comic Sans MS" panose="030F0702030302020204" pitchFamily="66" charset="0"/>
                <a:ea typeface="+mj-ea"/>
                <a:cs typeface="+mj-cs"/>
              </a:rPr>
              <a:t>Dependency Theory </a:t>
            </a:r>
            <a:endParaRPr lang="en-GB" sz="2000" u="sng" dirty="0">
              <a:latin typeface="Comic Sans MS" panose="030F0702030302020204" pitchFamily="66" charset="0"/>
              <a:ea typeface="+mj-ea"/>
              <a:cs typeface="+mj-cs"/>
            </a:endParaRPr>
          </a:p>
        </p:txBody>
      </p:sp>
      <p:pic>
        <p:nvPicPr>
          <p:cNvPr id="3" name="Picture 2"/>
          <p:cNvPicPr>
            <a:picLocks noChangeAspect="1"/>
          </p:cNvPicPr>
          <p:nvPr/>
        </p:nvPicPr>
        <p:blipFill rotWithShape="1">
          <a:blip r:embed="rId2"/>
          <a:srcRect l="1490" t="3114" r="2356"/>
          <a:stretch/>
        </p:blipFill>
        <p:spPr>
          <a:xfrm>
            <a:off x="594385" y="1582472"/>
            <a:ext cx="4617670" cy="4390972"/>
          </a:xfrm>
          <a:prstGeom prst="rect">
            <a:avLst/>
          </a:prstGeom>
          <a:ln w="28575">
            <a:solidFill>
              <a:srgbClr val="00B0F0"/>
            </a:solidFill>
          </a:ln>
        </p:spPr>
      </p:pic>
      <p:sp>
        <p:nvSpPr>
          <p:cNvPr id="4" name="Title 1"/>
          <p:cNvSpPr txBox="1">
            <a:spLocks/>
          </p:cNvSpPr>
          <p:nvPr/>
        </p:nvSpPr>
        <p:spPr>
          <a:xfrm>
            <a:off x="219456" y="659412"/>
            <a:ext cx="11768328" cy="399450"/>
          </a:xfrm>
          <a:prstGeom prst="rect">
            <a:avLst/>
          </a:prstGeom>
          <a:ln w="28575">
            <a:solidFill>
              <a:srgbClr val="00B0F0"/>
            </a:solidFill>
          </a:ln>
        </p:spPr>
        <p:txBody>
          <a:bodyPr/>
          <a:lstStyle/>
          <a:p>
            <a:pPr lvl="1">
              <a:defRPr/>
            </a:pPr>
            <a:r>
              <a:rPr lang="en-GB" sz="2000" u="sng" dirty="0" smtClean="0">
                <a:latin typeface="Comic Sans MS" panose="030F0702030302020204" pitchFamily="66" charset="0"/>
                <a:ea typeface="+mj-ea"/>
                <a:cs typeface="+mj-cs"/>
              </a:rPr>
              <a:t>Challenge</a:t>
            </a:r>
            <a:r>
              <a:rPr lang="en-GB" sz="2000" dirty="0" smtClean="0">
                <a:latin typeface="Comic Sans MS" panose="030F0702030302020204" pitchFamily="66" charset="0"/>
                <a:ea typeface="+mj-ea"/>
                <a:cs typeface="+mj-cs"/>
              </a:rPr>
              <a:t>: Describe Frank’s simple model?</a:t>
            </a:r>
          </a:p>
          <a:p>
            <a:pPr lvl="1">
              <a:defRPr/>
            </a:pPr>
            <a:r>
              <a:rPr lang="en-GB" sz="2000" dirty="0" smtClean="0">
                <a:latin typeface="Comic Sans MS" panose="030F0702030302020204" pitchFamily="66" charset="0"/>
                <a:ea typeface="+mj-ea"/>
                <a:cs typeface="+mj-cs"/>
              </a:rPr>
              <a:t> </a:t>
            </a:r>
            <a:endParaRPr lang="en-GB" sz="2000" dirty="0">
              <a:latin typeface="Comic Sans MS" panose="030F0702030302020204" pitchFamily="66" charset="0"/>
              <a:ea typeface="+mj-ea"/>
              <a:cs typeface="+mj-cs"/>
            </a:endParaRPr>
          </a:p>
        </p:txBody>
      </p:sp>
      <p:sp>
        <p:nvSpPr>
          <p:cNvPr id="5" name="Title 1"/>
          <p:cNvSpPr txBox="1">
            <a:spLocks/>
          </p:cNvSpPr>
          <p:nvPr/>
        </p:nvSpPr>
        <p:spPr>
          <a:xfrm>
            <a:off x="5650865" y="1389726"/>
            <a:ext cx="6336919" cy="4776463"/>
          </a:xfrm>
          <a:prstGeom prst="rect">
            <a:avLst/>
          </a:prstGeom>
          <a:ln w="28575">
            <a:solidFill>
              <a:srgbClr val="7030A0"/>
            </a:solidFill>
          </a:ln>
        </p:spPr>
        <p:txBody>
          <a:bodyPr/>
          <a:lstStyle/>
          <a:p>
            <a:pPr marL="0" lvl="1">
              <a:defRPr/>
            </a:pPr>
            <a:r>
              <a:rPr lang="en-GB" sz="2000" dirty="0" smtClean="0">
                <a:latin typeface="Comic Sans MS" panose="030F0702030302020204" pitchFamily="66" charset="0"/>
                <a:ea typeface="+mj-ea"/>
                <a:cs typeface="+mj-cs"/>
              </a:rPr>
              <a:t> Frank used a simple model to explain how the “metropolis” (the developed world”) exploited the “periphery”(the developing world). The model shows a chain of exploitation which begins with small towns in the periphery expropriating surplus from the surrounding rural areas. This process of exploitation works its way up the urban hierarchy in the periphery until, finally, the largest settlements are exploited by citie</a:t>
            </a:r>
            <a:r>
              <a:rPr lang="en-GB" sz="2000" dirty="0" smtClean="0">
                <a:latin typeface="Comic Sans MS" panose="030F0702030302020204" pitchFamily="66" charset="0"/>
                <a:ea typeface="+mj-ea"/>
                <a:cs typeface="+mj-cs"/>
              </a:rPr>
              <a:t>s in the metropolis. The intensity of poverty increases with the number of stages down the chain of exploitation. </a:t>
            </a:r>
          </a:p>
          <a:p>
            <a:pPr marL="0" lvl="1">
              <a:defRPr/>
            </a:pPr>
            <a:r>
              <a:rPr lang="en-GB" sz="2000" dirty="0" smtClean="0">
                <a:latin typeface="Comic Sans MS" panose="030F0702030302020204" pitchFamily="66" charset="0"/>
                <a:ea typeface="+mj-ea"/>
                <a:cs typeface="+mj-cs"/>
              </a:rPr>
              <a:t>Frank and others saw socialist systems of government as providing a better basis than capitalism for fairer society, both between countries and within countries.   </a:t>
            </a:r>
            <a:r>
              <a:rPr lang="en-GB" sz="2000" dirty="0" smtClean="0">
                <a:latin typeface="Comic Sans MS" panose="030F0702030302020204" pitchFamily="66" charset="0"/>
                <a:ea typeface="+mj-ea"/>
                <a:cs typeface="+mj-cs"/>
              </a:rPr>
              <a:t>   </a:t>
            </a:r>
            <a:endParaRPr lang="en-GB" sz="2000" dirty="0">
              <a:latin typeface="Comic Sans MS" panose="030F0702030302020204" pitchFamily="66" charset="0"/>
              <a:ea typeface="+mj-ea"/>
              <a:cs typeface="+mj-cs"/>
            </a:endParaRPr>
          </a:p>
        </p:txBody>
      </p:sp>
    </p:spTree>
    <p:extLst>
      <p:ext uri="{BB962C8B-B14F-4D97-AF65-F5344CB8AC3E}">
        <p14:creationId xmlns:p14="http://schemas.microsoft.com/office/powerpoint/2010/main" val="408467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3784" y="1322832"/>
            <a:ext cx="9144000" cy="5128260"/>
          </a:xfrm>
          <a:prstGeom prst="rect">
            <a:avLst/>
          </a:prstGeom>
        </p:spPr>
      </p:pic>
      <p:sp>
        <p:nvSpPr>
          <p:cNvPr id="5" name="Title 1"/>
          <p:cNvSpPr txBox="1">
            <a:spLocks/>
          </p:cNvSpPr>
          <p:nvPr/>
        </p:nvSpPr>
        <p:spPr>
          <a:xfrm>
            <a:off x="219456" y="57750"/>
            <a:ext cx="11768328" cy="11430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
        <p:nvSpPr>
          <p:cNvPr id="6" name="Title 1"/>
          <p:cNvSpPr txBox="1">
            <a:spLocks/>
          </p:cNvSpPr>
          <p:nvPr/>
        </p:nvSpPr>
        <p:spPr>
          <a:xfrm>
            <a:off x="219456" y="1322832"/>
            <a:ext cx="2532888" cy="2078736"/>
          </a:xfrm>
          <a:prstGeom prst="rect">
            <a:avLst/>
          </a:prstGeom>
          <a:ln w="28575">
            <a:solidFill>
              <a:srgbClr val="00FF00"/>
            </a:solidFill>
          </a:ln>
        </p:spPr>
        <p:txBody>
          <a:bodyPr/>
          <a:lstStyle/>
          <a:p>
            <a:pPr>
              <a:defRPr/>
            </a:pPr>
            <a:r>
              <a:rPr lang="en-GB" sz="3200" u="sng" dirty="0" smtClean="0">
                <a:latin typeface="Comic Sans MS" panose="030F0702030302020204" pitchFamily="66" charset="0"/>
                <a:ea typeface="+mj-ea"/>
                <a:cs typeface="+mj-cs"/>
              </a:rPr>
              <a:t>Demo</a:t>
            </a:r>
            <a:r>
              <a:rPr lang="en-GB" sz="3200" dirty="0" smtClean="0">
                <a:latin typeface="Comic Sans MS" panose="030F0702030302020204" pitchFamily="66" charset="0"/>
                <a:ea typeface="+mj-ea"/>
                <a:cs typeface="+mj-cs"/>
              </a:rPr>
              <a:t>: </a:t>
            </a:r>
            <a:r>
              <a:rPr lang="en-GB" sz="3200" dirty="0" smtClean="0">
                <a:latin typeface="Comic Sans MS" panose="030F0702030302020204" pitchFamily="66" charset="0"/>
                <a:ea typeface="+mj-ea"/>
                <a:cs typeface="+mj-cs"/>
              </a:rPr>
              <a:t>What is being represented on the map</a:t>
            </a:r>
            <a:r>
              <a:rPr lang="en-GB" sz="3200" dirty="0" smtClean="0">
                <a:latin typeface="Comic Sans MS" panose="030F0702030302020204" pitchFamily="66" charset="0"/>
                <a:ea typeface="+mj-ea"/>
                <a:cs typeface="+mj-cs"/>
              </a:rPr>
              <a:t>?</a:t>
            </a:r>
            <a:endParaRPr lang="en-GB" sz="3200" dirty="0" smtClean="0">
              <a:latin typeface="Comic Sans MS" panose="030F0702030302020204" pitchFamily="66" charset="0"/>
              <a:ea typeface="+mj-ea"/>
              <a:cs typeface="+mj-cs"/>
            </a:endParaRPr>
          </a:p>
        </p:txBody>
      </p:sp>
      <p:grpSp>
        <p:nvGrpSpPr>
          <p:cNvPr id="3" name="Group 2"/>
          <p:cNvGrpSpPr/>
          <p:nvPr/>
        </p:nvGrpSpPr>
        <p:grpSpPr>
          <a:xfrm>
            <a:off x="108077" y="2596896"/>
            <a:ext cx="3147187" cy="3915278"/>
            <a:chOff x="108077" y="2596896"/>
            <a:chExt cx="3147187" cy="3915278"/>
          </a:xfrm>
        </p:grpSpPr>
        <p:sp>
          <p:nvSpPr>
            <p:cNvPr id="8" name="Text Box 8"/>
            <p:cNvSpPr txBox="1">
              <a:spLocks noChangeArrowheads="1"/>
            </p:cNvSpPr>
            <p:nvPr/>
          </p:nvSpPr>
          <p:spPr bwMode="auto">
            <a:xfrm>
              <a:off x="108077" y="5311845"/>
              <a:ext cx="2644267" cy="1200329"/>
            </a:xfrm>
            <a:prstGeom prst="rect">
              <a:avLst/>
            </a:prstGeom>
            <a:noFill/>
            <a:ln w="28575">
              <a:solidFill>
                <a:srgbClr val="7030A0"/>
              </a:solidFill>
              <a:miter lim="800000"/>
              <a:headEnd/>
              <a:tailEnd/>
            </a:ln>
            <a:effectLst/>
          </p:spPr>
          <p:txBody>
            <a:bodyPr wrap="square">
              <a:spAutoFit/>
            </a:bodyPr>
            <a:lstStyle/>
            <a:p>
              <a:pPr>
                <a:spcBef>
                  <a:spcPct val="50000"/>
                </a:spcBef>
              </a:pPr>
              <a:r>
                <a:rPr lang="en-GB" dirty="0">
                  <a:latin typeface="Comic Sans MS" panose="030F0702030302020204" pitchFamily="66" charset="0"/>
                </a:rPr>
                <a:t>In the ‘global north’ living conditions are high due to high wealth</a:t>
              </a:r>
            </a:p>
          </p:txBody>
        </p:sp>
        <p:sp>
          <p:nvSpPr>
            <p:cNvPr id="9" name="Line 7"/>
            <p:cNvSpPr>
              <a:spLocks noChangeShapeType="1"/>
            </p:cNvSpPr>
            <p:nvPr/>
          </p:nvSpPr>
          <p:spPr bwMode="auto">
            <a:xfrm flipV="1">
              <a:off x="2752344" y="2596896"/>
              <a:ext cx="502920" cy="3915278"/>
            </a:xfrm>
            <a:prstGeom prst="line">
              <a:avLst/>
            </a:prstGeom>
            <a:noFill/>
            <a:ln w="28575">
              <a:solidFill>
                <a:srgbClr val="7030A0"/>
              </a:solidFill>
              <a:round/>
              <a:headEnd/>
              <a:tailEnd type="triangle" w="med" len="med"/>
            </a:ln>
            <a:effectLst/>
          </p:spPr>
          <p:txBody>
            <a:bodyPr/>
            <a:lstStyle/>
            <a:p>
              <a:endParaRPr lang="el-GR"/>
            </a:p>
          </p:txBody>
        </p:sp>
      </p:grpSp>
      <p:grpSp>
        <p:nvGrpSpPr>
          <p:cNvPr id="2" name="Group 1"/>
          <p:cNvGrpSpPr/>
          <p:nvPr/>
        </p:nvGrpSpPr>
        <p:grpSpPr>
          <a:xfrm>
            <a:off x="108077" y="3999138"/>
            <a:ext cx="3366643" cy="2008471"/>
            <a:chOff x="108077" y="3999138"/>
            <a:chExt cx="3366643" cy="2008471"/>
          </a:xfrm>
        </p:grpSpPr>
        <p:sp>
          <p:nvSpPr>
            <p:cNvPr id="7" name="Text Box 9"/>
            <p:cNvSpPr txBox="1">
              <a:spLocks noChangeArrowheads="1"/>
            </p:cNvSpPr>
            <p:nvPr/>
          </p:nvSpPr>
          <p:spPr bwMode="auto">
            <a:xfrm>
              <a:off x="108077" y="3999138"/>
              <a:ext cx="2644267" cy="1190625"/>
            </a:xfrm>
            <a:prstGeom prst="rect">
              <a:avLst/>
            </a:prstGeom>
            <a:noFill/>
            <a:ln w="28575">
              <a:solidFill>
                <a:srgbClr val="7030A0"/>
              </a:solidFill>
              <a:miter lim="800000"/>
              <a:headEnd/>
              <a:tailEnd/>
            </a:ln>
            <a:effectLst/>
          </p:spPr>
          <p:txBody>
            <a:bodyPr wrap="square">
              <a:spAutoFit/>
            </a:bodyPr>
            <a:lstStyle/>
            <a:p>
              <a:pPr>
                <a:spcBef>
                  <a:spcPct val="50000"/>
                </a:spcBef>
              </a:pPr>
              <a:r>
                <a:rPr lang="en-GB" dirty="0">
                  <a:latin typeface="Comic Sans MS" panose="030F0702030302020204" pitchFamily="66" charset="0"/>
                </a:rPr>
                <a:t>In the ‘global south’ living conditions are low due to low amounts of wealth</a:t>
              </a:r>
            </a:p>
          </p:txBody>
        </p:sp>
        <p:sp>
          <p:nvSpPr>
            <p:cNvPr id="10" name="Line 7"/>
            <p:cNvSpPr>
              <a:spLocks noChangeShapeType="1"/>
            </p:cNvSpPr>
            <p:nvPr/>
          </p:nvSpPr>
          <p:spPr bwMode="auto">
            <a:xfrm>
              <a:off x="2752344" y="3999139"/>
              <a:ext cx="722376" cy="2008470"/>
            </a:xfrm>
            <a:prstGeom prst="line">
              <a:avLst/>
            </a:prstGeom>
            <a:noFill/>
            <a:ln w="28575">
              <a:solidFill>
                <a:srgbClr val="7030A0"/>
              </a:solidFill>
              <a:round/>
              <a:headEnd/>
              <a:tailEnd type="triangle" w="med" len="med"/>
            </a:ln>
            <a:effectLst/>
          </p:spPr>
          <p:txBody>
            <a:bodyPr/>
            <a:lstStyle/>
            <a:p>
              <a:endParaRPr lang="el-GR"/>
            </a:p>
          </p:txBody>
        </p:sp>
      </p:grpSp>
    </p:spTree>
    <p:extLst>
      <p:ext uri="{BB962C8B-B14F-4D97-AF65-F5344CB8AC3E}">
        <p14:creationId xmlns:p14="http://schemas.microsoft.com/office/powerpoint/2010/main" val="31551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aidstone-20120102-00646.jpg"/>
          <p:cNvPicPr>
            <a:picLocks noChangeAspect="1"/>
          </p:cNvPicPr>
          <p:nvPr/>
        </p:nvPicPr>
        <p:blipFill>
          <a:blip r:embed="rId2" cstate="print"/>
          <a:stretch>
            <a:fillRect/>
          </a:stretch>
        </p:blipFill>
        <p:spPr>
          <a:xfrm>
            <a:off x="407395" y="740664"/>
            <a:ext cx="11213860" cy="5832712"/>
          </a:xfrm>
          <a:prstGeom prst="rect">
            <a:avLst/>
          </a:prstGeom>
          <a:ln w="28575">
            <a:solidFill>
              <a:srgbClr val="7030A0"/>
            </a:solidFill>
          </a:ln>
        </p:spPr>
      </p:pic>
      <p:sp>
        <p:nvSpPr>
          <p:cNvPr id="3" name="Title 1"/>
          <p:cNvSpPr txBox="1">
            <a:spLocks/>
          </p:cNvSpPr>
          <p:nvPr/>
        </p:nvSpPr>
        <p:spPr>
          <a:xfrm>
            <a:off x="219456" y="57750"/>
            <a:ext cx="11768328" cy="600618"/>
          </a:xfrm>
          <a:prstGeom prst="rect">
            <a:avLst/>
          </a:prstGeom>
          <a:ln w="28575">
            <a:solidFill>
              <a:srgbClr val="FF0000"/>
            </a:solidFill>
          </a:ln>
        </p:spPr>
        <p:txBody>
          <a:bodyPr/>
          <a:lstStyle/>
          <a:p>
            <a:pPr algn="ctr">
              <a:defRPr/>
            </a:pPr>
            <a:r>
              <a:rPr lang="en-GB" sz="3200" u="sng" dirty="0" smtClean="0">
                <a:latin typeface="Comic Sans MS" panose="030F0702030302020204" pitchFamily="66" charset="0"/>
                <a:ea typeface="+mj-ea"/>
                <a:cs typeface="+mj-cs"/>
              </a:rPr>
              <a:t>Brandt-Line</a:t>
            </a:r>
            <a:endParaRPr lang="en-GB" sz="3200" u="sng" dirty="0">
              <a:latin typeface="Comic Sans MS" panose="030F0702030302020204" pitchFamily="66" charset="0"/>
              <a:ea typeface="+mj-ea"/>
              <a:cs typeface="+mj-cs"/>
            </a:endParaRPr>
          </a:p>
        </p:txBody>
      </p:sp>
    </p:spTree>
    <p:extLst>
      <p:ext uri="{BB962C8B-B14F-4D97-AF65-F5344CB8AC3E}">
        <p14:creationId xmlns:p14="http://schemas.microsoft.com/office/powerpoint/2010/main" val="3259746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cc.owu.edu/~rdfusch/core_te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152400"/>
            <a:ext cx="8759825" cy="652272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20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222" y="694835"/>
            <a:ext cx="10546788" cy="6052570"/>
          </a:xfrm>
          <a:prstGeom prst="rect">
            <a:avLst/>
          </a:prstGeom>
        </p:spPr>
      </p:pic>
      <p:sp>
        <p:nvSpPr>
          <p:cNvPr id="3" name="Title 1"/>
          <p:cNvSpPr txBox="1">
            <a:spLocks/>
          </p:cNvSpPr>
          <p:nvPr/>
        </p:nvSpPr>
        <p:spPr>
          <a:xfrm>
            <a:off x="237744" y="152400"/>
            <a:ext cx="11667744" cy="475650"/>
          </a:xfrm>
          <a:prstGeom prst="rect">
            <a:avLst/>
          </a:prstGeom>
          <a:ln w="28575">
            <a:solidFill>
              <a:srgbClr val="FF0000"/>
            </a:solidFill>
          </a:ln>
        </p:spPr>
        <p:txBody>
          <a:bodyPr/>
          <a:lstStyle/>
          <a:p>
            <a:pPr algn="ctr">
              <a:defRPr/>
            </a:pPr>
            <a:r>
              <a:rPr lang="en-GB" sz="2000" dirty="0">
                <a:latin typeface="Comic Sans MS" panose="030F0702030302020204" pitchFamily="66" charset="0"/>
                <a:ea typeface="+mj-ea"/>
                <a:cs typeface="+mj-cs"/>
              </a:rPr>
              <a:t>Cores (network hubs/nodes),  peripheries and those areas in-between!</a:t>
            </a:r>
          </a:p>
        </p:txBody>
      </p:sp>
      <p:sp>
        <p:nvSpPr>
          <p:cNvPr id="4" name="Rectangle 3"/>
          <p:cNvSpPr/>
          <p:nvPr/>
        </p:nvSpPr>
        <p:spPr>
          <a:xfrm>
            <a:off x="9096064" y="5952744"/>
            <a:ext cx="1946367" cy="369332"/>
          </a:xfrm>
          <a:prstGeom prst="rect">
            <a:avLst/>
          </a:prstGeom>
        </p:spPr>
        <p:txBody>
          <a:bodyPr wrap="none">
            <a:spAutoFit/>
          </a:bodyPr>
          <a:lstStyle/>
          <a:p>
            <a:pPr algn="ctr">
              <a:defRPr/>
            </a:pPr>
            <a:r>
              <a:rPr lang="en-GB" dirty="0">
                <a:latin typeface="Comic Sans MS" panose="030F0702030302020204" pitchFamily="66" charset="0"/>
              </a:rPr>
              <a:t>Friedman (1966)</a:t>
            </a:r>
          </a:p>
        </p:txBody>
      </p:sp>
    </p:spTree>
    <p:extLst>
      <p:ext uri="{BB962C8B-B14F-4D97-AF65-F5344CB8AC3E}">
        <p14:creationId xmlns:p14="http://schemas.microsoft.com/office/powerpoint/2010/main" val="253268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139" y="886968"/>
            <a:ext cx="9876042" cy="5777484"/>
          </a:xfrm>
          <a:prstGeom prst="rect">
            <a:avLst/>
          </a:prstGeom>
          <a:ln w="28575">
            <a:solidFill>
              <a:srgbClr val="7030A0"/>
            </a:solidFill>
          </a:ln>
        </p:spPr>
      </p:pic>
      <p:sp>
        <p:nvSpPr>
          <p:cNvPr id="3" name="Title 1"/>
          <p:cNvSpPr txBox="1">
            <a:spLocks/>
          </p:cNvSpPr>
          <p:nvPr/>
        </p:nvSpPr>
        <p:spPr>
          <a:xfrm>
            <a:off x="219456" y="120501"/>
            <a:ext cx="11649456" cy="685800"/>
          </a:xfrm>
          <a:prstGeom prst="rect">
            <a:avLst/>
          </a:prstGeom>
          <a:solidFill>
            <a:schemeClr val="bg1"/>
          </a:solidFill>
          <a:ln w="38100">
            <a:solidFill>
              <a:srgbClr val="FF0000"/>
            </a:solidFill>
          </a:ln>
        </p:spPr>
        <p:txBody>
          <a:bodyPr/>
          <a:lstStyle/>
          <a:p>
            <a:pPr algn="ctr">
              <a:defRPr/>
            </a:pPr>
            <a:r>
              <a:rPr lang="en-GB" sz="3600" dirty="0">
                <a:latin typeface="Comic Sans MS" panose="030F0702030302020204" pitchFamily="66" charset="0"/>
                <a:ea typeface="+mj-ea"/>
                <a:cs typeface="+mj-cs"/>
              </a:rPr>
              <a:t>Clark-Fisher model</a:t>
            </a:r>
          </a:p>
        </p:txBody>
      </p:sp>
    </p:spTree>
    <p:extLst>
      <p:ext uri="{BB962C8B-B14F-4D97-AF65-F5344CB8AC3E}">
        <p14:creationId xmlns:p14="http://schemas.microsoft.com/office/powerpoint/2010/main" val="522574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338" y="237744"/>
            <a:ext cx="8248876" cy="6201484"/>
          </a:xfrm>
          <a:prstGeom prst="rect">
            <a:avLst/>
          </a:prstGeom>
        </p:spPr>
      </p:pic>
      <p:sp>
        <p:nvSpPr>
          <p:cNvPr id="2" name="Rectangle 1"/>
          <p:cNvSpPr/>
          <p:nvPr/>
        </p:nvSpPr>
        <p:spPr>
          <a:xfrm>
            <a:off x="8577072" y="100539"/>
            <a:ext cx="3547872" cy="646331"/>
          </a:xfrm>
          <a:prstGeom prst="rect">
            <a:avLst/>
          </a:prstGeom>
          <a:ln w="28575">
            <a:solidFill>
              <a:srgbClr val="FF0000"/>
            </a:solidFill>
          </a:ln>
        </p:spPr>
        <p:txBody>
          <a:bodyPr wrap="square">
            <a:spAutoFit/>
          </a:bodyPr>
          <a:lstStyle/>
          <a:p>
            <a:r>
              <a:rPr lang="en-GB" u="sng" dirty="0">
                <a:latin typeface="Comic Sans MS" panose="030F0702030302020204" pitchFamily="66" charset="0"/>
              </a:rPr>
              <a:t>Organisation for Economic Co-operation and Development</a:t>
            </a:r>
            <a:endParaRPr lang="en-GB" b="0" i="0" dirty="0">
              <a:effectLst/>
              <a:latin typeface="Comic Sans MS" panose="030F0702030302020204" pitchFamily="66" charset="0"/>
            </a:endParaRPr>
          </a:p>
        </p:txBody>
      </p:sp>
      <p:sp>
        <p:nvSpPr>
          <p:cNvPr id="4" name="Rectangle 3"/>
          <p:cNvSpPr/>
          <p:nvPr/>
        </p:nvSpPr>
        <p:spPr>
          <a:xfrm>
            <a:off x="8577072" y="914400"/>
            <a:ext cx="3547872" cy="5632311"/>
          </a:xfrm>
          <a:prstGeom prst="rect">
            <a:avLst/>
          </a:prstGeom>
          <a:ln w="28575">
            <a:solidFill>
              <a:srgbClr val="7030A0"/>
            </a:solidFill>
          </a:ln>
        </p:spPr>
        <p:txBody>
          <a:bodyPr wrap="square">
            <a:spAutoFit/>
          </a:bodyPr>
          <a:lstStyle/>
          <a:p>
            <a:r>
              <a:rPr lang="en-GB" dirty="0">
                <a:latin typeface="Comic Sans MS" panose="030F0702030302020204" pitchFamily="66" charset="0"/>
              </a:rPr>
              <a:t>The Organisation for Economic Cooperation and Development (OECD) is a group of 34 of the richest and most powerful </a:t>
            </a:r>
            <a:r>
              <a:rPr lang="en-GB" dirty="0" smtClean="0">
                <a:latin typeface="Comic Sans MS" panose="030F0702030302020204" pitchFamily="66" charset="0"/>
              </a:rPr>
              <a:t>countries.</a:t>
            </a:r>
            <a:endParaRPr lang="en-GB" dirty="0">
              <a:latin typeface="Comic Sans MS" panose="030F0702030302020204" pitchFamily="66" charset="0"/>
            </a:endParaRPr>
          </a:p>
          <a:p>
            <a:r>
              <a:rPr lang="en-GB" dirty="0">
                <a:latin typeface="Comic Sans MS" panose="030F0702030302020204" pitchFamily="66" charset="0"/>
              </a:rPr>
              <a:t>The top eight are called the G8 – one of the world’s most powerful and wealthy groups – it’s made up of Canada, France, Germany, Italy, Japan, Russia, USA and the UK</a:t>
            </a:r>
          </a:p>
          <a:p>
            <a:r>
              <a:rPr lang="en-GB" dirty="0">
                <a:latin typeface="Comic Sans MS" panose="030F0702030302020204" pitchFamily="66" charset="0"/>
              </a:rPr>
              <a:t>They meet to discuss and provide possible solutions to economic, environmental and social issues</a:t>
            </a:r>
          </a:p>
          <a:p>
            <a:r>
              <a:rPr lang="en-GB" dirty="0">
                <a:latin typeface="Comic Sans MS" panose="030F0702030302020204" pitchFamily="66" charset="0"/>
              </a:rPr>
              <a:t>Members of the OECD are always changing too, e.g. Potential new members include Brazil, China, India and more recently South Africa (BRICS)</a:t>
            </a:r>
          </a:p>
        </p:txBody>
      </p:sp>
    </p:spTree>
    <p:extLst>
      <p:ext uri="{BB962C8B-B14F-4D97-AF65-F5344CB8AC3E}">
        <p14:creationId xmlns:p14="http://schemas.microsoft.com/office/powerpoint/2010/main" val="2998195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743</Words>
  <Application>Microsoft Office PowerPoint</Application>
  <PresentationFormat>Widescreen</PresentationFormat>
  <Paragraphs>76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for learning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18</cp:revision>
  <dcterms:created xsi:type="dcterms:W3CDTF">2015-12-08T17:37:57Z</dcterms:created>
  <dcterms:modified xsi:type="dcterms:W3CDTF">2015-12-11T13:17:38Z</dcterms:modified>
</cp:coreProperties>
</file>